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2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comments/modernComment_17E3_DFB634A5.xml" ContentType="application/vnd.ms-powerpoint.comments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  <p:sldMasterId id="2147483692" r:id="rId6"/>
    <p:sldMasterId id="2147483748" r:id="rId7"/>
  </p:sldMasterIdLst>
  <p:notesMasterIdLst>
    <p:notesMasterId r:id="rId87"/>
  </p:notesMasterIdLst>
  <p:sldIdLst>
    <p:sldId id="501" r:id="rId8"/>
    <p:sldId id="499" r:id="rId9"/>
    <p:sldId id="6031" r:id="rId10"/>
    <p:sldId id="6032" r:id="rId11"/>
    <p:sldId id="519" r:id="rId12"/>
    <p:sldId id="269" r:id="rId13"/>
    <p:sldId id="6073" r:id="rId14"/>
    <p:sldId id="504" r:id="rId15"/>
    <p:sldId id="6083" r:id="rId16"/>
    <p:sldId id="521" r:id="rId17"/>
    <p:sldId id="300" r:id="rId18"/>
    <p:sldId id="329" r:id="rId19"/>
    <p:sldId id="6074" r:id="rId20"/>
    <p:sldId id="6075" r:id="rId21"/>
    <p:sldId id="6035" r:id="rId22"/>
    <p:sldId id="6088" r:id="rId23"/>
    <p:sldId id="6089" r:id="rId24"/>
    <p:sldId id="6090" r:id="rId25"/>
    <p:sldId id="6091" r:id="rId26"/>
    <p:sldId id="6092" r:id="rId27"/>
    <p:sldId id="6093" r:id="rId28"/>
    <p:sldId id="6114" r:id="rId29"/>
    <p:sldId id="6111" r:id="rId30"/>
    <p:sldId id="517" r:id="rId31"/>
    <p:sldId id="6041" r:id="rId32"/>
    <p:sldId id="6076" r:id="rId33"/>
    <p:sldId id="6039" r:id="rId34"/>
    <p:sldId id="6060" r:id="rId35"/>
    <p:sldId id="6077" r:id="rId36"/>
    <p:sldId id="6044" r:id="rId37"/>
    <p:sldId id="6113" r:id="rId38"/>
    <p:sldId id="6078" r:id="rId39"/>
    <p:sldId id="6079" r:id="rId40"/>
    <p:sldId id="6062" r:id="rId41"/>
    <p:sldId id="6098" r:id="rId42"/>
    <p:sldId id="6095" r:id="rId43"/>
    <p:sldId id="6096" r:id="rId44"/>
    <p:sldId id="6097" r:id="rId45"/>
    <p:sldId id="6045" r:id="rId46"/>
    <p:sldId id="6040" r:id="rId47"/>
    <p:sldId id="6063" r:id="rId48"/>
    <p:sldId id="6080" r:id="rId49"/>
    <p:sldId id="6064" r:id="rId50"/>
    <p:sldId id="6065" r:id="rId51"/>
    <p:sldId id="6066" r:id="rId52"/>
    <p:sldId id="6067" r:id="rId53"/>
    <p:sldId id="6042" r:id="rId54"/>
    <p:sldId id="6046" r:id="rId55"/>
    <p:sldId id="6102" r:id="rId56"/>
    <p:sldId id="506" r:id="rId57"/>
    <p:sldId id="6049" r:id="rId58"/>
    <p:sldId id="6070" r:id="rId59"/>
    <p:sldId id="6072" r:id="rId60"/>
    <p:sldId id="6069" r:id="rId61"/>
    <p:sldId id="6100" r:id="rId62"/>
    <p:sldId id="6104" r:id="rId63"/>
    <p:sldId id="6109" r:id="rId64"/>
    <p:sldId id="6106" r:id="rId65"/>
    <p:sldId id="6105" r:id="rId66"/>
    <p:sldId id="6107" r:id="rId67"/>
    <p:sldId id="6108" r:id="rId68"/>
    <p:sldId id="508" r:id="rId69"/>
    <p:sldId id="6050" r:id="rId70"/>
    <p:sldId id="6048" r:id="rId71"/>
    <p:sldId id="6115" r:id="rId72"/>
    <p:sldId id="6116" r:id="rId73"/>
    <p:sldId id="6117" r:id="rId74"/>
    <p:sldId id="6118" r:id="rId75"/>
    <p:sldId id="6119" r:id="rId76"/>
    <p:sldId id="6120" r:id="rId77"/>
    <p:sldId id="6121" r:id="rId78"/>
    <p:sldId id="6122" r:id="rId79"/>
    <p:sldId id="6123" r:id="rId80"/>
    <p:sldId id="6110" r:id="rId81"/>
    <p:sldId id="6112" r:id="rId82"/>
    <p:sldId id="6086" r:id="rId83"/>
    <p:sldId id="6087" r:id="rId84"/>
    <p:sldId id="498" r:id="rId85"/>
    <p:sldId id="276" r:id="rId86"/>
  </p:sldIdLst>
  <p:sldSz cx="12192000" cy="6858000"/>
  <p:notesSz cx="6807200" cy="99393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3016F2F-DB80-45BF-AC2D-D5374D02CFB2}">
          <p14:sldIdLst>
            <p14:sldId id="501"/>
            <p14:sldId id="499"/>
            <p14:sldId id="6031"/>
            <p14:sldId id="6032"/>
            <p14:sldId id="519"/>
            <p14:sldId id="269"/>
            <p14:sldId id="6073"/>
            <p14:sldId id="504"/>
            <p14:sldId id="6083"/>
            <p14:sldId id="521"/>
            <p14:sldId id="300"/>
            <p14:sldId id="329"/>
            <p14:sldId id="6074"/>
            <p14:sldId id="6075"/>
            <p14:sldId id="6035"/>
            <p14:sldId id="6088"/>
            <p14:sldId id="6089"/>
            <p14:sldId id="6090"/>
            <p14:sldId id="6091"/>
            <p14:sldId id="6092"/>
            <p14:sldId id="6093"/>
            <p14:sldId id="6114"/>
            <p14:sldId id="6111"/>
            <p14:sldId id="517"/>
            <p14:sldId id="6041"/>
            <p14:sldId id="6076"/>
            <p14:sldId id="6039"/>
            <p14:sldId id="6060"/>
            <p14:sldId id="6077"/>
            <p14:sldId id="6044"/>
            <p14:sldId id="6113"/>
            <p14:sldId id="6078"/>
            <p14:sldId id="6079"/>
            <p14:sldId id="6062"/>
            <p14:sldId id="6098"/>
            <p14:sldId id="6095"/>
            <p14:sldId id="6096"/>
            <p14:sldId id="6097"/>
            <p14:sldId id="6045"/>
            <p14:sldId id="6040"/>
            <p14:sldId id="6063"/>
            <p14:sldId id="6080"/>
            <p14:sldId id="6064"/>
            <p14:sldId id="6065"/>
            <p14:sldId id="6066"/>
            <p14:sldId id="6067"/>
            <p14:sldId id="6042"/>
            <p14:sldId id="6046"/>
            <p14:sldId id="6102"/>
            <p14:sldId id="506"/>
            <p14:sldId id="6049"/>
            <p14:sldId id="6070"/>
            <p14:sldId id="6072"/>
            <p14:sldId id="6069"/>
            <p14:sldId id="6100"/>
            <p14:sldId id="6104"/>
            <p14:sldId id="6109"/>
            <p14:sldId id="6106"/>
            <p14:sldId id="6105"/>
            <p14:sldId id="6107"/>
            <p14:sldId id="6108"/>
          </p14:sldIdLst>
        </p14:section>
        <p14:section name="Transpower" id="{930ACBB1-452F-47B1-834C-3B0D4B2BA621}">
          <p14:sldIdLst>
            <p14:sldId id="508"/>
            <p14:sldId id="6050"/>
            <p14:sldId id="6048"/>
            <p14:sldId id="6115"/>
            <p14:sldId id="6116"/>
            <p14:sldId id="6117"/>
            <p14:sldId id="6118"/>
            <p14:sldId id="6119"/>
            <p14:sldId id="6120"/>
            <p14:sldId id="6121"/>
            <p14:sldId id="6122"/>
            <p14:sldId id="6123"/>
            <p14:sldId id="6110"/>
            <p14:sldId id="6112"/>
            <p14:sldId id="6086"/>
            <p14:sldId id="6087"/>
            <p14:sldId id="498"/>
            <p14:sldId id="27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C191C26-9FD3-07E5-9982-8971C84A3094}" name="Dean Eagle" initials="" userId="S::Dean.Eagle@transpower.co.nz::9e3a615c-1900-4b72-a93a-d11afae73449" providerId="AD"/>
  <p188:author id="{E4887433-9082-12A3-0586-1CD0D546293F}" name="Nathan Green" initials="NG" userId="S::Nathan.Green@transpower.co.nz::48099b2f-9187-44eb-bdd0-c84eae2ab469" providerId="AD"/>
  <p188:author id="{6C68EB39-1812-A21C-F4A6-01BB5D302DBE}" name="Harrison Orr" initials="HO" userId="S::Harrison.Orr@risklogic.com.au::f977884b-d392-407b-b17c-c10615044254" providerId="AD"/>
  <p188:author id="{B3141040-790A-A02A-E5B7-F44011655D66}" name="Natalie Bartos" initials="NB" userId="S::Natalie.Bartos@ea.govt.nz::90c9ab98-fdba-4c04-930c-37ccc620b38e" providerId="AD"/>
  <p188:author id="{3B9FB651-FEC9-9391-8EC2-A3970D8C2F5F}" name="Nicole Gagnon" initials="NG" userId="S::Nicole.Gagnon@ea.govt.nz::ae538094-b6ee-41ef-a2d6-ceebeafb0252" providerId="AD"/>
  <p188:author id="{B80A9952-52F3-88A8-DCA2-0BBC70264E78}" name="Vanessa Robertson" initials="" userId="S::Vanessa.Robertson@transpower.co.nz::08b29c14-eaae-49a7-9d84-82dabb91f842" providerId="AD"/>
  <p188:author id="{5076D46D-B2B1-4337-9E1C-6F5730ACFC80}" name="Tim Connolly" initials="TC" userId="S::tim.connolly@transpower.co.nz::2eae3c43-684d-48ff-94b8-d51730be5461" providerId="AD"/>
  <p188:author id="{46E18591-D3A5-68A9-22F6-0816F6E8D7DE}" name="Matthew Copland" initials="MC" userId="S::matthew.copland@transpower.co.nz::7a27dc92-e7e9-43f2-8ecd-3dfc6524504c" providerId="AD"/>
  <p188:author id="{8527C493-7583-CCFC-7712-17CCB4CABF42}" name="Matthew Copland" initials="MC" userId="S::Matthew.Copland@Transpower.co.nz::7a27dc92-e7e9-43f2-8ecd-3dfc6524504c" providerId="AD"/>
  <p188:author id="{54E14BBA-F8AF-8220-A3FC-87D3FFD46292}" name="Dean Eagle" initials="DE" userId="S::dean.eagle@transpower.co.nz::9e3a615c-1900-4b72-a93a-d11afae73449" providerId="AD"/>
  <p188:author id="{ED076CF0-A568-F256-9D02-25570F0CABC3}" name="Vanessa Robertson" initials="VR" userId="S::vanessa.robertson@transpower.co.nz::08b29c14-eaae-49a7-9d84-82dabb91f84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14041"/>
    <a:srgbClr val="00A3DB"/>
    <a:srgbClr val="44585F"/>
    <a:srgbClr val="193E6A"/>
    <a:srgbClr val="9C2136"/>
    <a:srgbClr val="00879E"/>
    <a:srgbClr val="038442"/>
    <a:srgbClr val="BE944F"/>
    <a:srgbClr val="91C33F"/>
    <a:srgbClr val="1F36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AC4442B-56D3-41D2-B023-7FAF12093248}" v="1" dt="2025-03-19T19:32:21.92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78" autoAdjust="0"/>
    <p:restoredTop sz="94660"/>
  </p:normalViewPr>
  <p:slideViewPr>
    <p:cSldViewPr snapToGrid="0">
      <p:cViewPr varScale="1">
        <p:scale>
          <a:sx n="85" d="100"/>
          <a:sy n="85" d="100"/>
        </p:scale>
        <p:origin x="1548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76" Type="http://schemas.openxmlformats.org/officeDocument/2006/relationships/slide" Target="slides/slide69.xml"/><Relationship Id="rId84" Type="http://schemas.openxmlformats.org/officeDocument/2006/relationships/slide" Target="slides/slide77.xml"/><Relationship Id="rId89" Type="http://schemas.openxmlformats.org/officeDocument/2006/relationships/viewProps" Target="viewProps.xml"/><Relationship Id="rId7" Type="http://schemas.openxmlformats.org/officeDocument/2006/relationships/slideMaster" Target="slideMasters/slideMaster3.xml"/><Relationship Id="rId71" Type="http://schemas.openxmlformats.org/officeDocument/2006/relationships/slide" Target="slides/slide64.xml"/><Relationship Id="rId92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slide" Target="slides/slide59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87" Type="http://schemas.openxmlformats.org/officeDocument/2006/relationships/notesMaster" Target="notesMasters/notesMaster1.xml"/><Relationship Id="rId5" Type="http://schemas.openxmlformats.org/officeDocument/2006/relationships/slideMaster" Target="slideMasters/slideMaster1.xml"/><Relationship Id="rId61" Type="http://schemas.openxmlformats.org/officeDocument/2006/relationships/slide" Target="slides/slide54.xml"/><Relationship Id="rId82" Type="http://schemas.openxmlformats.org/officeDocument/2006/relationships/slide" Target="slides/slide75.xml"/><Relationship Id="rId90" Type="http://schemas.openxmlformats.org/officeDocument/2006/relationships/theme" Target="theme/theme1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77" Type="http://schemas.openxmlformats.org/officeDocument/2006/relationships/slide" Target="slides/slide70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80" Type="http://schemas.openxmlformats.org/officeDocument/2006/relationships/slide" Target="slides/slide73.xml"/><Relationship Id="rId85" Type="http://schemas.openxmlformats.org/officeDocument/2006/relationships/slide" Target="slides/slide78.xml"/><Relationship Id="rId93" Type="http://schemas.microsoft.com/office/2018/10/relationships/authors" Target="authors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83" Type="http://schemas.openxmlformats.org/officeDocument/2006/relationships/slide" Target="slides/slide76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slide" Target="slides/slide74.xml"/><Relationship Id="rId86" Type="http://schemas.openxmlformats.org/officeDocument/2006/relationships/slide" Target="slides/slide79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/Relationships>
</file>

<file path=ppt/comments/modernComment_17E3_DFB634A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B7EE1D4-2BC6-4090-88F0-F56A0B96CEDF}" authorId="{8527C493-7583-CCFC-7712-17CCB4CABF42}" status="resolved" created="2025-03-13T23:49:35.485">
    <pc:sldMkLst xmlns:pc="http://schemas.microsoft.com/office/powerpoint/2013/main/command">
      <pc:docMk/>
      <pc:sldMk cId="981318267" sldId="6110"/>
    </pc:sldMkLst>
    <p188:replyLst>
      <p188:reply id="{C97126B8-5F31-45C0-B971-B38738C590B6}" authorId="{ED076CF0-A568-F256-9D02-25570F0CABC3}" created="2025-03-14T00:34:56.072">
        <p188:txBody>
          <a:bodyPr/>
          <a:lstStyle/>
          <a:p>
            <a:r>
              <a:rPr lang="en-US"/>
              <a:t>Pretty sure his name is Tim but we can find out this afternoon and I can add in.</a:t>
            </a:r>
          </a:p>
        </p188:txBody>
      </p188:reply>
    </p188:replyLst>
    <p188:txBody>
      <a:bodyPr/>
      <a:lstStyle/>
      <a:p>
        <a:r>
          <a:rPr lang="en-NZ"/>
          <a:t>Who is talking to Crisis Comms - slides here?</a:t>
        </a:r>
      </a:p>
    </p188:txBody>
  </p188:cm>
</p188:cmLst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svg"/><Relationship Id="rId1" Type="http://schemas.openxmlformats.org/officeDocument/2006/relationships/image" Target="../media/image49.png"/><Relationship Id="rId6" Type="http://schemas.openxmlformats.org/officeDocument/2006/relationships/image" Target="../media/image54.svg"/><Relationship Id="rId5" Type="http://schemas.openxmlformats.org/officeDocument/2006/relationships/image" Target="../media/image53.png"/><Relationship Id="rId4" Type="http://schemas.openxmlformats.org/officeDocument/2006/relationships/image" Target="../media/image52.sv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image" Target="../media/image62.jpe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svg"/><Relationship Id="rId1" Type="http://schemas.openxmlformats.org/officeDocument/2006/relationships/image" Target="../media/image49.png"/><Relationship Id="rId6" Type="http://schemas.openxmlformats.org/officeDocument/2006/relationships/image" Target="../media/image54.svg"/><Relationship Id="rId5" Type="http://schemas.openxmlformats.org/officeDocument/2006/relationships/image" Target="../media/image53.png"/><Relationship Id="rId4" Type="http://schemas.openxmlformats.org/officeDocument/2006/relationships/image" Target="../media/image52.sv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image" Target="../media/image6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BC2478E-471C-48F1-A580-6FA703EAFA0D}" type="doc">
      <dgm:prSet loTypeId="urn:microsoft.com/office/officeart/2005/8/layout/pyramid3" loCatId="pyramid" qsTypeId="urn:microsoft.com/office/officeart/2005/8/quickstyle/simple1" qsCatId="simple" csTypeId="urn:microsoft.com/office/officeart/2005/8/colors/colorful1" csCatId="colorful" phldr="1"/>
      <dgm:spPr/>
    </dgm:pt>
    <dgm:pt modelId="{83781D4E-F5E7-4758-BCFD-DD550F1E1BE4}">
      <dgm:prSet phldrT="[Text]" custT="1"/>
      <dgm:spPr/>
      <dgm:t>
        <a:bodyPr/>
        <a:lstStyle/>
        <a:p>
          <a:r>
            <a:rPr lang="en-NZ" sz="3200">
              <a:solidFill>
                <a:schemeClr val="bg1"/>
              </a:solidFill>
            </a:rPr>
            <a:t>National</a:t>
          </a:r>
          <a:br>
            <a:rPr lang="en-NZ" sz="3200">
              <a:solidFill>
                <a:schemeClr val="bg1"/>
              </a:solidFill>
            </a:rPr>
          </a:br>
          <a:r>
            <a:rPr lang="en-NZ" sz="1600" i="1">
              <a:solidFill>
                <a:schemeClr val="bg1"/>
              </a:solidFill>
            </a:rPr>
            <a:t>Transpower and the Authority</a:t>
          </a:r>
          <a:endParaRPr lang="en-NZ" sz="3200" i="1">
            <a:solidFill>
              <a:schemeClr val="bg1"/>
            </a:solidFill>
          </a:endParaRPr>
        </a:p>
      </dgm:t>
    </dgm:pt>
    <dgm:pt modelId="{BF636E6A-F005-485B-9166-5B40FA5432AD}" type="parTrans" cxnId="{79FD8C86-4341-421B-A77E-B2541F4B2D36}">
      <dgm:prSet/>
      <dgm:spPr/>
      <dgm:t>
        <a:bodyPr/>
        <a:lstStyle/>
        <a:p>
          <a:endParaRPr lang="en-NZ">
            <a:solidFill>
              <a:schemeClr val="bg1"/>
            </a:solidFill>
          </a:endParaRPr>
        </a:p>
      </dgm:t>
    </dgm:pt>
    <dgm:pt modelId="{82F4719C-519D-4A97-93ED-CBA4D1326E39}" type="sibTrans" cxnId="{79FD8C86-4341-421B-A77E-B2541F4B2D36}">
      <dgm:prSet/>
      <dgm:spPr/>
      <dgm:t>
        <a:bodyPr/>
        <a:lstStyle/>
        <a:p>
          <a:endParaRPr lang="en-NZ">
            <a:solidFill>
              <a:schemeClr val="bg1"/>
            </a:solidFill>
          </a:endParaRPr>
        </a:p>
      </dgm:t>
    </dgm:pt>
    <dgm:pt modelId="{363A4C01-DC7D-44B2-8F33-88BBF4F858F1}">
      <dgm:prSet phldrT="[Text]" custT="1"/>
      <dgm:spPr/>
      <dgm:t>
        <a:bodyPr/>
        <a:lstStyle/>
        <a:p>
          <a:r>
            <a:rPr lang="en-NZ" sz="3200">
              <a:solidFill>
                <a:schemeClr val="bg1"/>
              </a:solidFill>
            </a:rPr>
            <a:t>Regional</a:t>
          </a:r>
          <a:br>
            <a:rPr lang="en-NZ" sz="3200">
              <a:solidFill>
                <a:schemeClr val="bg1"/>
              </a:solidFill>
            </a:rPr>
          </a:br>
          <a:r>
            <a:rPr lang="en-NZ" sz="1600" i="1">
              <a:solidFill>
                <a:schemeClr val="bg1"/>
              </a:solidFill>
            </a:rPr>
            <a:t>Lines companies</a:t>
          </a:r>
          <a:endParaRPr lang="en-NZ" sz="3200" i="1">
            <a:solidFill>
              <a:schemeClr val="bg1"/>
            </a:solidFill>
          </a:endParaRPr>
        </a:p>
      </dgm:t>
    </dgm:pt>
    <dgm:pt modelId="{70620385-139C-4A35-BC5E-23C2FC1B808B}" type="parTrans" cxnId="{D58EF55F-D43B-4F4F-A991-4B5F9BAB9C7D}">
      <dgm:prSet/>
      <dgm:spPr/>
      <dgm:t>
        <a:bodyPr/>
        <a:lstStyle/>
        <a:p>
          <a:endParaRPr lang="en-NZ">
            <a:solidFill>
              <a:schemeClr val="bg1"/>
            </a:solidFill>
          </a:endParaRPr>
        </a:p>
      </dgm:t>
    </dgm:pt>
    <dgm:pt modelId="{A8521CCA-D6BC-452B-9C01-D7DECF555F13}" type="sibTrans" cxnId="{D58EF55F-D43B-4F4F-A991-4B5F9BAB9C7D}">
      <dgm:prSet/>
      <dgm:spPr/>
      <dgm:t>
        <a:bodyPr/>
        <a:lstStyle/>
        <a:p>
          <a:endParaRPr lang="en-NZ">
            <a:solidFill>
              <a:schemeClr val="bg1"/>
            </a:solidFill>
          </a:endParaRPr>
        </a:p>
      </dgm:t>
    </dgm:pt>
    <dgm:pt modelId="{EB38A9DD-041B-466C-B1AD-F60F77DE4EC3}">
      <dgm:prSet phldrT="[Text]" custT="1"/>
      <dgm:spPr/>
      <dgm:t>
        <a:bodyPr/>
        <a:lstStyle/>
        <a:p>
          <a:r>
            <a:rPr lang="en-NZ" sz="2300">
              <a:solidFill>
                <a:schemeClr val="bg1"/>
              </a:solidFill>
            </a:rPr>
            <a:t>Consumers</a:t>
          </a:r>
          <a:br>
            <a:rPr lang="en-NZ" sz="3200">
              <a:solidFill>
                <a:schemeClr val="bg1"/>
              </a:solidFill>
            </a:rPr>
          </a:br>
          <a:r>
            <a:rPr lang="en-NZ" sz="1600" b="0" i="1">
              <a:solidFill>
                <a:schemeClr val="bg1"/>
              </a:solidFill>
            </a:rPr>
            <a:t>Retailers</a:t>
          </a:r>
        </a:p>
        <a:p>
          <a:endParaRPr lang="en-NZ" sz="3200" b="0" i="1">
            <a:solidFill>
              <a:schemeClr val="bg1"/>
            </a:solidFill>
          </a:endParaRPr>
        </a:p>
      </dgm:t>
    </dgm:pt>
    <dgm:pt modelId="{DC20EF84-7513-46AA-BFFC-B806B39B0EC1}" type="parTrans" cxnId="{733EB3B7-FBCE-4DB9-88AE-DDB7DE7D8ABF}">
      <dgm:prSet/>
      <dgm:spPr/>
      <dgm:t>
        <a:bodyPr/>
        <a:lstStyle/>
        <a:p>
          <a:endParaRPr lang="en-NZ">
            <a:solidFill>
              <a:schemeClr val="bg1"/>
            </a:solidFill>
          </a:endParaRPr>
        </a:p>
      </dgm:t>
    </dgm:pt>
    <dgm:pt modelId="{A68D0D9D-D877-4628-BAAA-F2824E97B8DF}" type="sibTrans" cxnId="{733EB3B7-FBCE-4DB9-88AE-DDB7DE7D8ABF}">
      <dgm:prSet/>
      <dgm:spPr/>
      <dgm:t>
        <a:bodyPr/>
        <a:lstStyle/>
        <a:p>
          <a:endParaRPr lang="en-NZ">
            <a:solidFill>
              <a:schemeClr val="bg1"/>
            </a:solidFill>
          </a:endParaRPr>
        </a:p>
      </dgm:t>
    </dgm:pt>
    <dgm:pt modelId="{8C28488C-AE2A-4A55-ACED-E8FBBC3F1536}" type="pres">
      <dgm:prSet presAssocID="{BBC2478E-471C-48F1-A580-6FA703EAFA0D}" presName="Name0" presStyleCnt="0">
        <dgm:presLayoutVars>
          <dgm:dir/>
          <dgm:animLvl val="lvl"/>
          <dgm:resizeHandles val="exact"/>
        </dgm:presLayoutVars>
      </dgm:prSet>
      <dgm:spPr/>
    </dgm:pt>
    <dgm:pt modelId="{2DBA1E73-18FC-4A6C-8765-31BB61FE771D}" type="pres">
      <dgm:prSet presAssocID="{83781D4E-F5E7-4758-BCFD-DD550F1E1BE4}" presName="Name8" presStyleCnt="0"/>
      <dgm:spPr/>
    </dgm:pt>
    <dgm:pt modelId="{6749BBAC-F4CD-4AAC-A016-A21950F71FF9}" type="pres">
      <dgm:prSet presAssocID="{83781D4E-F5E7-4758-BCFD-DD550F1E1BE4}" presName="level" presStyleLbl="node1" presStyleIdx="0" presStyleCnt="3" custLinFactNeighborY="4159">
        <dgm:presLayoutVars>
          <dgm:chMax val="1"/>
          <dgm:bulletEnabled val="1"/>
        </dgm:presLayoutVars>
      </dgm:prSet>
      <dgm:spPr/>
    </dgm:pt>
    <dgm:pt modelId="{1F79D1D5-6231-42D3-BDFD-27F226A2D54B}" type="pres">
      <dgm:prSet presAssocID="{83781D4E-F5E7-4758-BCFD-DD550F1E1BE4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59478988-95C4-46CE-A4DB-463ECEA41072}" type="pres">
      <dgm:prSet presAssocID="{363A4C01-DC7D-44B2-8F33-88BBF4F858F1}" presName="Name8" presStyleCnt="0"/>
      <dgm:spPr/>
    </dgm:pt>
    <dgm:pt modelId="{2A014B12-36E2-4A33-A9D1-F3537B0B55B3}" type="pres">
      <dgm:prSet presAssocID="{363A4C01-DC7D-44B2-8F33-88BBF4F858F1}" presName="level" presStyleLbl="node1" presStyleIdx="1" presStyleCnt="3" custLinFactNeighborY="4159">
        <dgm:presLayoutVars>
          <dgm:chMax val="1"/>
          <dgm:bulletEnabled val="1"/>
        </dgm:presLayoutVars>
      </dgm:prSet>
      <dgm:spPr/>
    </dgm:pt>
    <dgm:pt modelId="{D0140862-7D70-4F14-9348-5B80EDA261C7}" type="pres">
      <dgm:prSet presAssocID="{363A4C01-DC7D-44B2-8F33-88BBF4F858F1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EA523C88-B30D-4FF8-BF9E-0AD4B681B6A6}" type="pres">
      <dgm:prSet presAssocID="{EB38A9DD-041B-466C-B1AD-F60F77DE4EC3}" presName="Name8" presStyleCnt="0"/>
      <dgm:spPr/>
    </dgm:pt>
    <dgm:pt modelId="{53886D60-BDC0-4036-A86F-154F85A227C4}" type="pres">
      <dgm:prSet presAssocID="{EB38A9DD-041B-466C-B1AD-F60F77DE4EC3}" presName="level" presStyleLbl="node1" presStyleIdx="2" presStyleCnt="3" custLinFactNeighborY="4159">
        <dgm:presLayoutVars>
          <dgm:chMax val="1"/>
          <dgm:bulletEnabled val="1"/>
        </dgm:presLayoutVars>
      </dgm:prSet>
      <dgm:spPr/>
    </dgm:pt>
    <dgm:pt modelId="{DFF2D9B1-2A88-414F-BEC4-125BD1689195}" type="pres">
      <dgm:prSet presAssocID="{EB38A9DD-041B-466C-B1AD-F60F77DE4EC3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420B5226-D3EA-4DC0-A098-831AF66915E0}" type="presOf" srcId="{83781D4E-F5E7-4758-BCFD-DD550F1E1BE4}" destId="{6749BBAC-F4CD-4AAC-A016-A21950F71FF9}" srcOrd="0" destOrd="0" presId="urn:microsoft.com/office/officeart/2005/8/layout/pyramid3"/>
    <dgm:cxn modelId="{559D303C-C43A-4C8A-BDC3-51A4C2B9BEDD}" type="presOf" srcId="{BBC2478E-471C-48F1-A580-6FA703EAFA0D}" destId="{8C28488C-AE2A-4A55-ACED-E8FBBC3F1536}" srcOrd="0" destOrd="0" presId="urn:microsoft.com/office/officeart/2005/8/layout/pyramid3"/>
    <dgm:cxn modelId="{D58EF55F-D43B-4F4F-A991-4B5F9BAB9C7D}" srcId="{BBC2478E-471C-48F1-A580-6FA703EAFA0D}" destId="{363A4C01-DC7D-44B2-8F33-88BBF4F858F1}" srcOrd="1" destOrd="0" parTransId="{70620385-139C-4A35-BC5E-23C2FC1B808B}" sibTransId="{A8521CCA-D6BC-452B-9C01-D7DECF555F13}"/>
    <dgm:cxn modelId="{2466F874-2D35-44BB-82C1-D6346AC56912}" type="presOf" srcId="{EB38A9DD-041B-466C-B1AD-F60F77DE4EC3}" destId="{53886D60-BDC0-4036-A86F-154F85A227C4}" srcOrd="0" destOrd="0" presId="urn:microsoft.com/office/officeart/2005/8/layout/pyramid3"/>
    <dgm:cxn modelId="{EE69607E-0E3B-43D6-B0FD-429E821978F6}" type="presOf" srcId="{363A4C01-DC7D-44B2-8F33-88BBF4F858F1}" destId="{2A014B12-36E2-4A33-A9D1-F3537B0B55B3}" srcOrd="0" destOrd="0" presId="urn:microsoft.com/office/officeart/2005/8/layout/pyramid3"/>
    <dgm:cxn modelId="{79FD8C86-4341-421B-A77E-B2541F4B2D36}" srcId="{BBC2478E-471C-48F1-A580-6FA703EAFA0D}" destId="{83781D4E-F5E7-4758-BCFD-DD550F1E1BE4}" srcOrd="0" destOrd="0" parTransId="{BF636E6A-F005-485B-9166-5B40FA5432AD}" sibTransId="{82F4719C-519D-4A97-93ED-CBA4D1326E39}"/>
    <dgm:cxn modelId="{733EB3B7-FBCE-4DB9-88AE-DDB7DE7D8ABF}" srcId="{BBC2478E-471C-48F1-A580-6FA703EAFA0D}" destId="{EB38A9DD-041B-466C-B1AD-F60F77DE4EC3}" srcOrd="2" destOrd="0" parTransId="{DC20EF84-7513-46AA-BFFC-B806B39B0EC1}" sibTransId="{A68D0D9D-D877-4628-BAAA-F2824E97B8DF}"/>
    <dgm:cxn modelId="{198E59C1-EEA1-41E3-8D85-5C7CC6715D38}" type="presOf" srcId="{EB38A9DD-041B-466C-B1AD-F60F77DE4EC3}" destId="{DFF2D9B1-2A88-414F-BEC4-125BD1689195}" srcOrd="1" destOrd="0" presId="urn:microsoft.com/office/officeart/2005/8/layout/pyramid3"/>
    <dgm:cxn modelId="{062671FE-1D57-473D-AE9E-A8AC20C2B6A9}" type="presOf" srcId="{363A4C01-DC7D-44B2-8F33-88BBF4F858F1}" destId="{D0140862-7D70-4F14-9348-5B80EDA261C7}" srcOrd="1" destOrd="0" presId="urn:microsoft.com/office/officeart/2005/8/layout/pyramid3"/>
    <dgm:cxn modelId="{44C6A3FF-95B1-4DD3-80C0-6898F486C1C0}" type="presOf" srcId="{83781D4E-F5E7-4758-BCFD-DD550F1E1BE4}" destId="{1F79D1D5-6231-42D3-BDFD-27F226A2D54B}" srcOrd="1" destOrd="0" presId="urn:microsoft.com/office/officeart/2005/8/layout/pyramid3"/>
    <dgm:cxn modelId="{AA67EA28-4779-4CD0-9D07-87300700EFD2}" type="presParOf" srcId="{8C28488C-AE2A-4A55-ACED-E8FBBC3F1536}" destId="{2DBA1E73-18FC-4A6C-8765-31BB61FE771D}" srcOrd="0" destOrd="0" presId="urn:microsoft.com/office/officeart/2005/8/layout/pyramid3"/>
    <dgm:cxn modelId="{9ED319E1-1CDC-43C3-9419-1FF3A960300F}" type="presParOf" srcId="{2DBA1E73-18FC-4A6C-8765-31BB61FE771D}" destId="{6749BBAC-F4CD-4AAC-A016-A21950F71FF9}" srcOrd="0" destOrd="0" presId="urn:microsoft.com/office/officeart/2005/8/layout/pyramid3"/>
    <dgm:cxn modelId="{5497BC3D-F1E5-4928-A251-14B10DF0071C}" type="presParOf" srcId="{2DBA1E73-18FC-4A6C-8765-31BB61FE771D}" destId="{1F79D1D5-6231-42D3-BDFD-27F226A2D54B}" srcOrd="1" destOrd="0" presId="urn:microsoft.com/office/officeart/2005/8/layout/pyramid3"/>
    <dgm:cxn modelId="{353FD8A5-A730-4E59-9ED9-B739EEF29C02}" type="presParOf" srcId="{8C28488C-AE2A-4A55-ACED-E8FBBC3F1536}" destId="{59478988-95C4-46CE-A4DB-463ECEA41072}" srcOrd="1" destOrd="0" presId="urn:microsoft.com/office/officeart/2005/8/layout/pyramid3"/>
    <dgm:cxn modelId="{D1E38C8C-B217-447E-B131-5FBF6A2D4ABE}" type="presParOf" srcId="{59478988-95C4-46CE-A4DB-463ECEA41072}" destId="{2A014B12-36E2-4A33-A9D1-F3537B0B55B3}" srcOrd="0" destOrd="0" presId="urn:microsoft.com/office/officeart/2005/8/layout/pyramid3"/>
    <dgm:cxn modelId="{5F91D25F-CCC0-4959-B5F6-AD96B93040A9}" type="presParOf" srcId="{59478988-95C4-46CE-A4DB-463ECEA41072}" destId="{D0140862-7D70-4F14-9348-5B80EDA261C7}" srcOrd="1" destOrd="0" presId="urn:microsoft.com/office/officeart/2005/8/layout/pyramid3"/>
    <dgm:cxn modelId="{D6DF85BF-1668-4B0D-A64B-70B5175FDF31}" type="presParOf" srcId="{8C28488C-AE2A-4A55-ACED-E8FBBC3F1536}" destId="{EA523C88-B30D-4FF8-BF9E-0AD4B681B6A6}" srcOrd="2" destOrd="0" presId="urn:microsoft.com/office/officeart/2005/8/layout/pyramid3"/>
    <dgm:cxn modelId="{8043B07C-DCA4-43EC-94E5-8F7022908A45}" type="presParOf" srcId="{EA523C88-B30D-4FF8-BF9E-0AD4B681B6A6}" destId="{53886D60-BDC0-4036-A86F-154F85A227C4}" srcOrd="0" destOrd="0" presId="urn:microsoft.com/office/officeart/2005/8/layout/pyramid3"/>
    <dgm:cxn modelId="{B6C12618-8F7C-441F-93C6-85088AB65AC6}" type="presParOf" srcId="{EA523C88-B30D-4FF8-BF9E-0AD4B681B6A6}" destId="{DFF2D9B1-2A88-414F-BEC4-125BD1689195}" srcOrd="1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80B9324-E7DC-4C99-9A05-EF29F53EFAAC}" type="doc">
      <dgm:prSet loTypeId="urn:microsoft.com/office/officeart/2018/2/layout/IconVerticalSolidList" loCatId="icon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6519EE4-1652-490E-8740-B4E1534F740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Rehearse industry communication during a major power systems event. </a:t>
          </a:r>
        </a:p>
      </dgm:t>
    </dgm:pt>
    <dgm:pt modelId="{7DA95273-CF12-4B76-9B2E-A4439A504011}" type="parTrans" cxnId="{C26821D7-E291-42C7-BAF3-02D4BA5E82AA}">
      <dgm:prSet/>
      <dgm:spPr/>
      <dgm:t>
        <a:bodyPr/>
        <a:lstStyle/>
        <a:p>
          <a:endParaRPr lang="en-US"/>
        </a:p>
      </dgm:t>
    </dgm:pt>
    <dgm:pt modelId="{C0497CA8-C233-45BE-AB26-EB67AFF87159}" type="sibTrans" cxnId="{C26821D7-E291-42C7-BAF3-02D4BA5E82AA}">
      <dgm:prSet/>
      <dgm:spPr/>
      <dgm:t>
        <a:bodyPr/>
        <a:lstStyle/>
        <a:p>
          <a:endParaRPr lang="en-US"/>
        </a:p>
      </dgm:t>
    </dgm:pt>
    <dgm:pt modelId="{517E8CA7-487A-44B8-885B-F94B2E2D5FB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Build familiarity with System Operator communications during a major power systems event. </a:t>
          </a:r>
        </a:p>
      </dgm:t>
    </dgm:pt>
    <dgm:pt modelId="{7377E4DD-E249-449F-8792-49FBB6784268}" type="parTrans" cxnId="{455F7C1D-0C18-45E1-8251-F0D1D2C48EA8}">
      <dgm:prSet/>
      <dgm:spPr/>
      <dgm:t>
        <a:bodyPr/>
        <a:lstStyle/>
        <a:p>
          <a:endParaRPr lang="en-US"/>
        </a:p>
      </dgm:t>
    </dgm:pt>
    <dgm:pt modelId="{6B57D56D-C480-48F0-AE9B-080098AC8E9F}" type="sibTrans" cxnId="{455F7C1D-0C18-45E1-8251-F0D1D2C48EA8}">
      <dgm:prSet/>
      <dgm:spPr/>
      <dgm:t>
        <a:bodyPr/>
        <a:lstStyle/>
        <a:p>
          <a:endParaRPr lang="en-US"/>
        </a:p>
      </dgm:t>
    </dgm:pt>
    <dgm:pt modelId="{5A449BBC-BFBF-4FAE-8E05-EEE6A74A524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Build and demonstrate capability and collaboration across industry during a major power systems event. </a:t>
          </a:r>
        </a:p>
      </dgm:t>
    </dgm:pt>
    <dgm:pt modelId="{024349DF-0250-413E-911F-060DD832189A}" type="parTrans" cxnId="{376402D2-999A-42AD-BF33-4706869E3E61}">
      <dgm:prSet/>
      <dgm:spPr/>
      <dgm:t>
        <a:bodyPr/>
        <a:lstStyle/>
        <a:p>
          <a:endParaRPr lang="en-US"/>
        </a:p>
      </dgm:t>
    </dgm:pt>
    <dgm:pt modelId="{FEB7AC3E-09BB-4276-8467-14A9EC2CBA1F}" type="sibTrans" cxnId="{376402D2-999A-42AD-BF33-4706869E3E61}">
      <dgm:prSet/>
      <dgm:spPr/>
      <dgm:t>
        <a:bodyPr/>
        <a:lstStyle/>
        <a:p>
          <a:endParaRPr lang="en-US"/>
        </a:p>
      </dgm:t>
    </dgm:pt>
    <dgm:pt modelId="{3EB528DC-C365-4A06-8301-713D65EBD9C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Identify gaps or opportunities for improvement in tools and processes.</a:t>
          </a:r>
        </a:p>
      </dgm:t>
    </dgm:pt>
    <dgm:pt modelId="{711CC258-F424-4EC1-B41B-BC0A54B74BD9}" type="parTrans" cxnId="{0C7C7CC9-B8F4-4CAF-9D0B-9EF5F60C785A}">
      <dgm:prSet/>
      <dgm:spPr/>
      <dgm:t>
        <a:bodyPr/>
        <a:lstStyle/>
        <a:p>
          <a:endParaRPr lang="en-US"/>
        </a:p>
      </dgm:t>
    </dgm:pt>
    <dgm:pt modelId="{3AB8366E-6D91-46C4-8E89-4796ED090CBF}" type="sibTrans" cxnId="{0C7C7CC9-B8F4-4CAF-9D0B-9EF5F60C785A}">
      <dgm:prSet/>
      <dgm:spPr/>
      <dgm:t>
        <a:bodyPr/>
        <a:lstStyle/>
        <a:p>
          <a:endParaRPr lang="en-US"/>
        </a:p>
      </dgm:t>
    </dgm:pt>
    <dgm:pt modelId="{489980E7-CA77-44F3-B38D-509B387F5131}" type="pres">
      <dgm:prSet presAssocID="{780B9324-E7DC-4C99-9A05-EF29F53EFAAC}" presName="root" presStyleCnt="0">
        <dgm:presLayoutVars>
          <dgm:dir/>
          <dgm:resizeHandles val="exact"/>
        </dgm:presLayoutVars>
      </dgm:prSet>
      <dgm:spPr/>
    </dgm:pt>
    <dgm:pt modelId="{2E746477-F17B-4E75-B792-64A439019C00}" type="pres">
      <dgm:prSet presAssocID="{46519EE4-1652-490E-8740-B4E1534F7406}" presName="compNode" presStyleCnt="0"/>
      <dgm:spPr/>
    </dgm:pt>
    <dgm:pt modelId="{D50D24A0-6391-4223-9083-985448DF8E15}" type="pres">
      <dgm:prSet presAssocID="{46519EE4-1652-490E-8740-B4E1534F7406}" presName="bgRect" presStyleLbl="bgShp" presStyleIdx="0" presStyleCnt="4" custScaleY="119955"/>
      <dgm:spPr/>
    </dgm:pt>
    <dgm:pt modelId="{A8E2D437-60AE-40AB-871A-88CC2E714CBD}" type="pres">
      <dgm:prSet presAssocID="{46519EE4-1652-490E-8740-B4E1534F7406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ttery charging with solid fill"/>
        </a:ext>
      </dgm:extLst>
    </dgm:pt>
    <dgm:pt modelId="{4B5D317A-16B9-496C-AAF3-1F76AE5E150C}" type="pres">
      <dgm:prSet presAssocID="{46519EE4-1652-490E-8740-B4E1534F7406}" presName="spaceRect" presStyleCnt="0"/>
      <dgm:spPr/>
    </dgm:pt>
    <dgm:pt modelId="{FD5BA8C9-3842-466B-BF67-AA4450FFD4B5}" type="pres">
      <dgm:prSet presAssocID="{46519EE4-1652-490E-8740-B4E1534F7406}" presName="parTx" presStyleLbl="revTx" presStyleIdx="0" presStyleCnt="4" custLinFactNeighborY="-3256">
        <dgm:presLayoutVars>
          <dgm:chMax val="0"/>
          <dgm:chPref val="0"/>
        </dgm:presLayoutVars>
      </dgm:prSet>
      <dgm:spPr/>
    </dgm:pt>
    <dgm:pt modelId="{791A80B9-2101-4D71-9FE9-95031AAE6ACE}" type="pres">
      <dgm:prSet presAssocID="{C0497CA8-C233-45BE-AB26-EB67AFF87159}" presName="sibTrans" presStyleCnt="0"/>
      <dgm:spPr/>
    </dgm:pt>
    <dgm:pt modelId="{73F74361-40CC-4525-83CC-4FEEFA437F58}" type="pres">
      <dgm:prSet presAssocID="{517E8CA7-487A-44B8-885B-F94B2E2D5FB6}" presName="compNode" presStyleCnt="0"/>
      <dgm:spPr/>
    </dgm:pt>
    <dgm:pt modelId="{CC982D12-623C-46B7-8688-C440BF552012}" type="pres">
      <dgm:prSet presAssocID="{517E8CA7-487A-44B8-885B-F94B2E2D5FB6}" presName="bgRect" presStyleLbl="bgShp" presStyleIdx="1" presStyleCnt="4"/>
      <dgm:spPr/>
    </dgm:pt>
    <dgm:pt modelId="{62A3B4EE-5485-493E-B1BE-ED3CBD2409C3}" type="pres">
      <dgm:prSet presAssocID="{517E8CA7-487A-44B8-885B-F94B2E2D5FB6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at with solid fill"/>
        </a:ext>
      </dgm:extLst>
    </dgm:pt>
    <dgm:pt modelId="{A7DEAA3C-A1F9-4745-B2BD-3BD719F25AF1}" type="pres">
      <dgm:prSet presAssocID="{517E8CA7-487A-44B8-885B-F94B2E2D5FB6}" presName="spaceRect" presStyleCnt="0"/>
      <dgm:spPr/>
    </dgm:pt>
    <dgm:pt modelId="{16C55CFD-7AE3-4131-9ADC-A2591B40711A}" type="pres">
      <dgm:prSet presAssocID="{517E8CA7-487A-44B8-885B-F94B2E2D5FB6}" presName="parTx" presStyleLbl="revTx" presStyleIdx="1" presStyleCnt="4" custLinFactNeighborY="-7128">
        <dgm:presLayoutVars>
          <dgm:chMax val="0"/>
          <dgm:chPref val="0"/>
        </dgm:presLayoutVars>
      </dgm:prSet>
      <dgm:spPr/>
    </dgm:pt>
    <dgm:pt modelId="{FD590C31-AA60-4777-AA77-08055AAAA148}" type="pres">
      <dgm:prSet presAssocID="{6B57D56D-C480-48F0-AE9B-080098AC8E9F}" presName="sibTrans" presStyleCnt="0"/>
      <dgm:spPr/>
    </dgm:pt>
    <dgm:pt modelId="{C59D303C-78B0-4AC5-AEAF-924D9A2C0BDC}" type="pres">
      <dgm:prSet presAssocID="{5A449BBC-BFBF-4FAE-8E05-EEE6A74A5241}" presName="compNode" presStyleCnt="0"/>
      <dgm:spPr/>
    </dgm:pt>
    <dgm:pt modelId="{D934547B-022E-4F1C-83B8-D94F16DD7F69}" type="pres">
      <dgm:prSet presAssocID="{5A449BBC-BFBF-4FAE-8E05-EEE6A74A5241}" presName="bgRect" presStyleLbl="bgShp" presStyleIdx="2" presStyleCnt="4" custScaleY="114238"/>
      <dgm:spPr/>
    </dgm:pt>
    <dgm:pt modelId="{409BD578-891E-44D3-BEC4-11170E6E05DF}" type="pres">
      <dgm:prSet presAssocID="{5A449BBC-BFBF-4FAE-8E05-EEE6A74A5241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ers with solid fill"/>
        </a:ext>
      </dgm:extLst>
    </dgm:pt>
    <dgm:pt modelId="{637F714E-98C0-4127-A838-93E29406445E}" type="pres">
      <dgm:prSet presAssocID="{5A449BBC-BFBF-4FAE-8E05-EEE6A74A5241}" presName="spaceRect" presStyleCnt="0"/>
      <dgm:spPr/>
    </dgm:pt>
    <dgm:pt modelId="{02F48573-0404-4F89-9315-D331B6C1FA32}" type="pres">
      <dgm:prSet presAssocID="{5A449BBC-BFBF-4FAE-8E05-EEE6A74A5241}" presName="parTx" presStyleLbl="revTx" presStyleIdx="2" presStyleCnt="4" custLinFactNeighborY="-1698">
        <dgm:presLayoutVars>
          <dgm:chMax val="0"/>
          <dgm:chPref val="0"/>
        </dgm:presLayoutVars>
      </dgm:prSet>
      <dgm:spPr/>
    </dgm:pt>
    <dgm:pt modelId="{53202AC7-C79D-4BE6-8533-E8598F8F6055}" type="pres">
      <dgm:prSet presAssocID="{FEB7AC3E-09BB-4276-8467-14A9EC2CBA1F}" presName="sibTrans" presStyleCnt="0"/>
      <dgm:spPr/>
    </dgm:pt>
    <dgm:pt modelId="{69AAF984-C631-4EED-AD85-E5DCC2B68376}" type="pres">
      <dgm:prSet presAssocID="{3EB528DC-C365-4A06-8301-713D65EBD9C9}" presName="compNode" presStyleCnt="0"/>
      <dgm:spPr/>
    </dgm:pt>
    <dgm:pt modelId="{20557BD1-7C4B-40CA-8BD0-34DF72ADA145}" type="pres">
      <dgm:prSet presAssocID="{3EB528DC-C365-4A06-8301-713D65EBD9C9}" presName="bgRect" presStyleLbl="bgShp" presStyleIdx="3" presStyleCnt="4"/>
      <dgm:spPr/>
    </dgm:pt>
    <dgm:pt modelId="{72F7FFE5-CF91-4D68-BF51-6269BC48D490}" type="pres">
      <dgm:prSet presAssocID="{3EB528DC-C365-4A06-8301-713D65EBD9C9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ck with solid fill"/>
        </a:ext>
      </dgm:extLst>
    </dgm:pt>
    <dgm:pt modelId="{F95620C5-F52C-4107-99A3-E374188EADF6}" type="pres">
      <dgm:prSet presAssocID="{3EB528DC-C365-4A06-8301-713D65EBD9C9}" presName="spaceRect" presStyleCnt="0"/>
      <dgm:spPr/>
    </dgm:pt>
    <dgm:pt modelId="{7E7639C5-DB5B-4CB4-9F9A-ED4558E2DD4A}" type="pres">
      <dgm:prSet presAssocID="{3EB528DC-C365-4A06-8301-713D65EBD9C9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455F7C1D-0C18-45E1-8251-F0D1D2C48EA8}" srcId="{780B9324-E7DC-4C99-9A05-EF29F53EFAAC}" destId="{517E8CA7-487A-44B8-885B-F94B2E2D5FB6}" srcOrd="1" destOrd="0" parTransId="{7377E4DD-E249-449F-8792-49FBB6784268}" sibTransId="{6B57D56D-C480-48F0-AE9B-080098AC8E9F}"/>
    <dgm:cxn modelId="{F301FE2B-A096-40CC-BFEB-602080BDCEDC}" type="presOf" srcId="{517E8CA7-487A-44B8-885B-F94B2E2D5FB6}" destId="{16C55CFD-7AE3-4131-9ADC-A2591B40711A}" srcOrd="0" destOrd="0" presId="urn:microsoft.com/office/officeart/2018/2/layout/IconVerticalSolidList"/>
    <dgm:cxn modelId="{8102E73B-5B9B-4A3F-8B2A-F4FBF9566C9B}" type="presOf" srcId="{5A449BBC-BFBF-4FAE-8E05-EEE6A74A5241}" destId="{02F48573-0404-4F89-9315-D331B6C1FA32}" srcOrd="0" destOrd="0" presId="urn:microsoft.com/office/officeart/2018/2/layout/IconVerticalSolidList"/>
    <dgm:cxn modelId="{25B6B15E-4A95-4CAC-8CD5-D60B22B42F3A}" type="presOf" srcId="{3EB528DC-C365-4A06-8301-713D65EBD9C9}" destId="{7E7639C5-DB5B-4CB4-9F9A-ED4558E2DD4A}" srcOrd="0" destOrd="0" presId="urn:microsoft.com/office/officeart/2018/2/layout/IconVerticalSolidList"/>
    <dgm:cxn modelId="{D01BA864-C716-4F68-BE57-64904E889782}" type="presOf" srcId="{46519EE4-1652-490E-8740-B4E1534F7406}" destId="{FD5BA8C9-3842-466B-BF67-AA4450FFD4B5}" srcOrd="0" destOrd="0" presId="urn:microsoft.com/office/officeart/2018/2/layout/IconVerticalSolidList"/>
    <dgm:cxn modelId="{0C7C7CC9-B8F4-4CAF-9D0B-9EF5F60C785A}" srcId="{780B9324-E7DC-4C99-9A05-EF29F53EFAAC}" destId="{3EB528DC-C365-4A06-8301-713D65EBD9C9}" srcOrd="3" destOrd="0" parTransId="{711CC258-F424-4EC1-B41B-BC0A54B74BD9}" sibTransId="{3AB8366E-6D91-46C4-8E89-4796ED090CBF}"/>
    <dgm:cxn modelId="{9A7905CF-4CCC-4151-8BD1-34850B78AD12}" type="presOf" srcId="{780B9324-E7DC-4C99-9A05-EF29F53EFAAC}" destId="{489980E7-CA77-44F3-B38D-509B387F5131}" srcOrd="0" destOrd="0" presId="urn:microsoft.com/office/officeart/2018/2/layout/IconVerticalSolidList"/>
    <dgm:cxn modelId="{376402D2-999A-42AD-BF33-4706869E3E61}" srcId="{780B9324-E7DC-4C99-9A05-EF29F53EFAAC}" destId="{5A449BBC-BFBF-4FAE-8E05-EEE6A74A5241}" srcOrd="2" destOrd="0" parTransId="{024349DF-0250-413E-911F-060DD832189A}" sibTransId="{FEB7AC3E-09BB-4276-8467-14A9EC2CBA1F}"/>
    <dgm:cxn modelId="{C26821D7-E291-42C7-BAF3-02D4BA5E82AA}" srcId="{780B9324-E7DC-4C99-9A05-EF29F53EFAAC}" destId="{46519EE4-1652-490E-8740-B4E1534F7406}" srcOrd="0" destOrd="0" parTransId="{7DA95273-CF12-4B76-9B2E-A4439A504011}" sibTransId="{C0497CA8-C233-45BE-AB26-EB67AFF87159}"/>
    <dgm:cxn modelId="{C65D7D8B-330E-46D1-BB35-9378238BCDB4}" type="presParOf" srcId="{489980E7-CA77-44F3-B38D-509B387F5131}" destId="{2E746477-F17B-4E75-B792-64A439019C00}" srcOrd="0" destOrd="0" presId="urn:microsoft.com/office/officeart/2018/2/layout/IconVerticalSolidList"/>
    <dgm:cxn modelId="{A799F968-4D87-4E47-8621-979B34A3FC53}" type="presParOf" srcId="{2E746477-F17B-4E75-B792-64A439019C00}" destId="{D50D24A0-6391-4223-9083-985448DF8E15}" srcOrd="0" destOrd="0" presId="urn:microsoft.com/office/officeart/2018/2/layout/IconVerticalSolidList"/>
    <dgm:cxn modelId="{441A6352-385E-4973-9CC9-49475C6083A6}" type="presParOf" srcId="{2E746477-F17B-4E75-B792-64A439019C00}" destId="{A8E2D437-60AE-40AB-871A-88CC2E714CBD}" srcOrd="1" destOrd="0" presId="urn:microsoft.com/office/officeart/2018/2/layout/IconVerticalSolidList"/>
    <dgm:cxn modelId="{503F2A91-9585-42D0-96CB-7E22B70C378D}" type="presParOf" srcId="{2E746477-F17B-4E75-B792-64A439019C00}" destId="{4B5D317A-16B9-496C-AAF3-1F76AE5E150C}" srcOrd="2" destOrd="0" presId="urn:microsoft.com/office/officeart/2018/2/layout/IconVerticalSolidList"/>
    <dgm:cxn modelId="{7B3A93A0-A007-4413-8B93-55350E6C43A9}" type="presParOf" srcId="{2E746477-F17B-4E75-B792-64A439019C00}" destId="{FD5BA8C9-3842-466B-BF67-AA4450FFD4B5}" srcOrd="3" destOrd="0" presId="urn:microsoft.com/office/officeart/2018/2/layout/IconVerticalSolidList"/>
    <dgm:cxn modelId="{D0471586-2CE0-4266-AF74-74F9534676B7}" type="presParOf" srcId="{489980E7-CA77-44F3-B38D-509B387F5131}" destId="{791A80B9-2101-4D71-9FE9-95031AAE6ACE}" srcOrd="1" destOrd="0" presId="urn:microsoft.com/office/officeart/2018/2/layout/IconVerticalSolidList"/>
    <dgm:cxn modelId="{DB5FDC96-A8E7-4F87-9ED2-FED4B1813E27}" type="presParOf" srcId="{489980E7-CA77-44F3-B38D-509B387F5131}" destId="{73F74361-40CC-4525-83CC-4FEEFA437F58}" srcOrd="2" destOrd="0" presId="urn:microsoft.com/office/officeart/2018/2/layout/IconVerticalSolidList"/>
    <dgm:cxn modelId="{E8E944AD-2A04-49FA-AE20-E5DC317A882C}" type="presParOf" srcId="{73F74361-40CC-4525-83CC-4FEEFA437F58}" destId="{CC982D12-623C-46B7-8688-C440BF552012}" srcOrd="0" destOrd="0" presId="urn:microsoft.com/office/officeart/2018/2/layout/IconVerticalSolidList"/>
    <dgm:cxn modelId="{23F3A332-17BC-4260-80C1-9640CED4ED8C}" type="presParOf" srcId="{73F74361-40CC-4525-83CC-4FEEFA437F58}" destId="{62A3B4EE-5485-493E-B1BE-ED3CBD2409C3}" srcOrd="1" destOrd="0" presId="urn:microsoft.com/office/officeart/2018/2/layout/IconVerticalSolidList"/>
    <dgm:cxn modelId="{C543ACD7-BA1D-4C91-8E9D-162CC38570E5}" type="presParOf" srcId="{73F74361-40CC-4525-83CC-4FEEFA437F58}" destId="{A7DEAA3C-A1F9-4745-B2BD-3BD719F25AF1}" srcOrd="2" destOrd="0" presId="urn:microsoft.com/office/officeart/2018/2/layout/IconVerticalSolidList"/>
    <dgm:cxn modelId="{DF9780AE-A0DC-43C8-945F-C43FBA6B2CC0}" type="presParOf" srcId="{73F74361-40CC-4525-83CC-4FEEFA437F58}" destId="{16C55CFD-7AE3-4131-9ADC-A2591B40711A}" srcOrd="3" destOrd="0" presId="urn:microsoft.com/office/officeart/2018/2/layout/IconVerticalSolidList"/>
    <dgm:cxn modelId="{68FD05FE-B8A3-4A97-9BF6-818553377D17}" type="presParOf" srcId="{489980E7-CA77-44F3-B38D-509B387F5131}" destId="{FD590C31-AA60-4777-AA77-08055AAAA148}" srcOrd="3" destOrd="0" presId="urn:microsoft.com/office/officeart/2018/2/layout/IconVerticalSolidList"/>
    <dgm:cxn modelId="{7BD6A1ED-6278-49E2-BB7A-DF19C4C85B8B}" type="presParOf" srcId="{489980E7-CA77-44F3-B38D-509B387F5131}" destId="{C59D303C-78B0-4AC5-AEAF-924D9A2C0BDC}" srcOrd="4" destOrd="0" presId="urn:microsoft.com/office/officeart/2018/2/layout/IconVerticalSolidList"/>
    <dgm:cxn modelId="{A82F766D-50BA-4633-B91A-93D0C399EE35}" type="presParOf" srcId="{C59D303C-78B0-4AC5-AEAF-924D9A2C0BDC}" destId="{D934547B-022E-4F1C-83B8-D94F16DD7F69}" srcOrd="0" destOrd="0" presId="urn:microsoft.com/office/officeart/2018/2/layout/IconVerticalSolidList"/>
    <dgm:cxn modelId="{AA39C377-38B4-4647-BD58-BED6B436C8C5}" type="presParOf" srcId="{C59D303C-78B0-4AC5-AEAF-924D9A2C0BDC}" destId="{409BD578-891E-44D3-BEC4-11170E6E05DF}" srcOrd="1" destOrd="0" presId="urn:microsoft.com/office/officeart/2018/2/layout/IconVerticalSolidList"/>
    <dgm:cxn modelId="{3C7D6C24-0CC3-4CEC-BFE8-D0930DE316CD}" type="presParOf" srcId="{C59D303C-78B0-4AC5-AEAF-924D9A2C0BDC}" destId="{637F714E-98C0-4127-A838-93E29406445E}" srcOrd="2" destOrd="0" presId="urn:microsoft.com/office/officeart/2018/2/layout/IconVerticalSolidList"/>
    <dgm:cxn modelId="{7D0672C9-E661-4420-AA66-D8C56B6BED65}" type="presParOf" srcId="{C59D303C-78B0-4AC5-AEAF-924D9A2C0BDC}" destId="{02F48573-0404-4F89-9315-D331B6C1FA32}" srcOrd="3" destOrd="0" presId="urn:microsoft.com/office/officeart/2018/2/layout/IconVerticalSolidList"/>
    <dgm:cxn modelId="{0B0307BC-189F-4FAB-A4DF-B8C05FA9CB3C}" type="presParOf" srcId="{489980E7-CA77-44F3-B38D-509B387F5131}" destId="{53202AC7-C79D-4BE6-8533-E8598F8F6055}" srcOrd="5" destOrd="0" presId="urn:microsoft.com/office/officeart/2018/2/layout/IconVerticalSolidList"/>
    <dgm:cxn modelId="{4CBC3D20-5CA7-49B0-8475-604A586B0B2E}" type="presParOf" srcId="{489980E7-CA77-44F3-B38D-509B387F5131}" destId="{69AAF984-C631-4EED-AD85-E5DCC2B68376}" srcOrd="6" destOrd="0" presId="urn:microsoft.com/office/officeart/2018/2/layout/IconVerticalSolidList"/>
    <dgm:cxn modelId="{31ABAF24-EFC0-4E07-9F80-18BFD981950F}" type="presParOf" srcId="{69AAF984-C631-4EED-AD85-E5DCC2B68376}" destId="{20557BD1-7C4B-40CA-8BD0-34DF72ADA145}" srcOrd="0" destOrd="0" presId="urn:microsoft.com/office/officeart/2018/2/layout/IconVerticalSolidList"/>
    <dgm:cxn modelId="{5937EBAB-C70B-4335-BE7E-1EED60BC5CD6}" type="presParOf" srcId="{69AAF984-C631-4EED-AD85-E5DCC2B68376}" destId="{72F7FFE5-CF91-4D68-BF51-6269BC48D490}" srcOrd="1" destOrd="0" presId="urn:microsoft.com/office/officeart/2018/2/layout/IconVerticalSolidList"/>
    <dgm:cxn modelId="{0286C2A7-1986-4114-B57C-9EAD2DE0654F}" type="presParOf" srcId="{69AAF984-C631-4EED-AD85-E5DCC2B68376}" destId="{F95620C5-F52C-4107-99A3-E374188EADF6}" srcOrd="2" destOrd="0" presId="urn:microsoft.com/office/officeart/2018/2/layout/IconVerticalSolidList"/>
    <dgm:cxn modelId="{4A1FA289-8FD5-4503-92AD-939B35C507C5}" type="presParOf" srcId="{69AAF984-C631-4EED-AD85-E5DCC2B68376}" destId="{7E7639C5-DB5B-4CB4-9F9A-ED4558E2DD4A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B5C6A51-398B-4588-9698-35505C5A5845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AU"/>
        </a:p>
      </dgm:t>
    </dgm:pt>
    <dgm:pt modelId="{D2E134B7-81B5-42F8-8B1B-CD77C3E41169}">
      <dgm:prSet phldrT="[Text]" custT="1"/>
      <dgm:spPr/>
      <dgm:t>
        <a:bodyPr/>
        <a:lstStyle/>
        <a:p>
          <a:r>
            <a:rPr lang="en-US" sz="2400" b="1"/>
            <a:t>Hot Debrief</a:t>
          </a:r>
          <a:endParaRPr lang="en-AU" sz="2400" b="1"/>
        </a:p>
      </dgm:t>
    </dgm:pt>
    <dgm:pt modelId="{DB321FE6-E398-4048-A0FE-01A80A66CC9E}" type="parTrans" cxnId="{8D8E13B1-FCA2-48DD-892B-49267A439380}">
      <dgm:prSet/>
      <dgm:spPr/>
      <dgm:t>
        <a:bodyPr/>
        <a:lstStyle/>
        <a:p>
          <a:endParaRPr lang="en-AU"/>
        </a:p>
      </dgm:t>
    </dgm:pt>
    <dgm:pt modelId="{638772E9-C33E-408C-8EE3-F2715A5E685A}" type="sibTrans" cxnId="{8D8E13B1-FCA2-48DD-892B-49267A439380}">
      <dgm:prSet/>
      <dgm:spPr/>
      <dgm:t>
        <a:bodyPr/>
        <a:lstStyle/>
        <a:p>
          <a:endParaRPr lang="en-AU"/>
        </a:p>
      </dgm:t>
    </dgm:pt>
    <dgm:pt modelId="{2A7C4089-902F-4234-A513-BB2AACFEC561}">
      <dgm:prSet phldrT="[Text]"/>
      <dgm:spPr/>
      <dgm:t>
        <a:bodyPr/>
        <a:lstStyle/>
        <a:p>
          <a:r>
            <a:rPr lang="en-US"/>
            <a:t>Immediately following the core exercise activities in the Morning Session, a hot debrief will be conducted to discuss what worked well, challenges posed by the scenario, and any improvement opportunities.  </a:t>
          </a:r>
          <a:endParaRPr lang="en-AU"/>
        </a:p>
      </dgm:t>
    </dgm:pt>
    <dgm:pt modelId="{73288D15-FCC8-45F6-9F7C-7881F2F77E37}" type="parTrans" cxnId="{1DF34CD5-1EBC-406F-9ADA-5AAC028E642E}">
      <dgm:prSet/>
      <dgm:spPr/>
      <dgm:t>
        <a:bodyPr/>
        <a:lstStyle/>
        <a:p>
          <a:endParaRPr lang="en-AU"/>
        </a:p>
      </dgm:t>
    </dgm:pt>
    <dgm:pt modelId="{59C0D3DC-55D0-48A8-B20D-413001DD2D63}" type="sibTrans" cxnId="{1DF34CD5-1EBC-406F-9ADA-5AAC028E642E}">
      <dgm:prSet/>
      <dgm:spPr/>
      <dgm:t>
        <a:bodyPr/>
        <a:lstStyle/>
        <a:p>
          <a:endParaRPr lang="en-AU"/>
        </a:p>
      </dgm:t>
    </dgm:pt>
    <dgm:pt modelId="{EF2CBA04-B369-4F9D-BF65-43D58DBCBC03}">
      <dgm:prSet phldrT="[Text]" custT="1"/>
      <dgm:spPr/>
      <dgm:t>
        <a:bodyPr/>
        <a:lstStyle/>
        <a:p>
          <a:r>
            <a:rPr lang="en-US" sz="2400" b="1"/>
            <a:t>Participant Survey</a:t>
          </a:r>
          <a:endParaRPr lang="en-AU" sz="2400" b="1"/>
        </a:p>
      </dgm:t>
    </dgm:pt>
    <dgm:pt modelId="{8C49BCDB-7954-486A-BDA2-2EA8570EBC97}" type="parTrans" cxnId="{3C5B0D06-F268-4BA3-9556-54C8AEF4785D}">
      <dgm:prSet/>
      <dgm:spPr/>
      <dgm:t>
        <a:bodyPr/>
        <a:lstStyle/>
        <a:p>
          <a:endParaRPr lang="en-AU"/>
        </a:p>
      </dgm:t>
    </dgm:pt>
    <dgm:pt modelId="{11898C49-20C2-4427-A3C5-33EFC6C25698}" type="sibTrans" cxnId="{3C5B0D06-F268-4BA3-9556-54C8AEF4785D}">
      <dgm:prSet/>
      <dgm:spPr/>
      <dgm:t>
        <a:bodyPr/>
        <a:lstStyle/>
        <a:p>
          <a:endParaRPr lang="en-AU"/>
        </a:p>
      </dgm:t>
    </dgm:pt>
    <dgm:pt modelId="{8EC9D33A-69FA-48A6-9A47-96EF37010E5B}">
      <dgm:prSet phldrT="[Text]"/>
      <dgm:spPr/>
      <dgm:t>
        <a:bodyPr/>
        <a:lstStyle/>
        <a:p>
          <a:r>
            <a:rPr lang="en-US"/>
            <a:t>Following the exercise, a survey will be sent out to participants to capture your feedback.</a:t>
          </a:r>
          <a:endParaRPr lang="en-AU"/>
        </a:p>
      </dgm:t>
    </dgm:pt>
    <dgm:pt modelId="{DEB07DED-EE83-4A8C-892B-7208B0144EBF}" type="parTrans" cxnId="{CD68C915-D08F-4838-B253-BE7FBECE4423}">
      <dgm:prSet/>
      <dgm:spPr/>
      <dgm:t>
        <a:bodyPr/>
        <a:lstStyle/>
        <a:p>
          <a:endParaRPr lang="en-AU"/>
        </a:p>
      </dgm:t>
    </dgm:pt>
    <dgm:pt modelId="{AE037B7E-E3CC-462F-A65C-27CCD21EF672}" type="sibTrans" cxnId="{CD68C915-D08F-4838-B253-BE7FBECE4423}">
      <dgm:prSet/>
      <dgm:spPr/>
      <dgm:t>
        <a:bodyPr/>
        <a:lstStyle/>
        <a:p>
          <a:endParaRPr lang="en-AU"/>
        </a:p>
      </dgm:t>
    </dgm:pt>
    <dgm:pt modelId="{893264FD-4512-483D-86F5-B58D70B3A6CC}" type="pres">
      <dgm:prSet presAssocID="{EB5C6A51-398B-4588-9698-35505C5A5845}" presName="diagram" presStyleCnt="0">
        <dgm:presLayoutVars>
          <dgm:dir/>
          <dgm:animLvl val="lvl"/>
          <dgm:resizeHandles val="exact"/>
        </dgm:presLayoutVars>
      </dgm:prSet>
      <dgm:spPr/>
    </dgm:pt>
    <dgm:pt modelId="{E8A86084-6913-49E0-959A-5754F9C9F0AB}" type="pres">
      <dgm:prSet presAssocID="{D2E134B7-81B5-42F8-8B1B-CD77C3E41169}" presName="compNode" presStyleCnt="0"/>
      <dgm:spPr/>
    </dgm:pt>
    <dgm:pt modelId="{BF437530-066A-4D23-B88E-922DD262A415}" type="pres">
      <dgm:prSet presAssocID="{D2E134B7-81B5-42F8-8B1B-CD77C3E41169}" presName="childRect" presStyleLbl="bgAcc1" presStyleIdx="0" presStyleCnt="2">
        <dgm:presLayoutVars>
          <dgm:bulletEnabled val="1"/>
        </dgm:presLayoutVars>
      </dgm:prSet>
      <dgm:spPr/>
    </dgm:pt>
    <dgm:pt modelId="{1A69BA0D-43CD-4B05-B234-ECF2F02A2070}" type="pres">
      <dgm:prSet presAssocID="{D2E134B7-81B5-42F8-8B1B-CD77C3E41169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E1C43EA8-FB2E-4A49-A121-7E772718C03F}" type="pres">
      <dgm:prSet presAssocID="{D2E134B7-81B5-42F8-8B1B-CD77C3E41169}" presName="parentRect" presStyleLbl="alignNode1" presStyleIdx="0" presStyleCnt="2"/>
      <dgm:spPr/>
    </dgm:pt>
    <dgm:pt modelId="{B11607BC-F435-45DC-8B10-9BEBEC306DE4}" type="pres">
      <dgm:prSet presAssocID="{D2E134B7-81B5-42F8-8B1B-CD77C3E41169}" presName="adorn" presStyleLbl="fgAccFollowNode1" presStyleIdx="0" presStyleCnt="2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Business people video conferencing"/>
        </a:ext>
      </dgm:extLst>
    </dgm:pt>
    <dgm:pt modelId="{5D805304-2FE8-462D-933A-1DABE0548A53}" type="pres">
      <dgm:prSet presAssocID="{638772E9-C33E-408C-8EE3-F2715A5E685A}" presName="sibTrans" presStyleLbl="sibTrans2D1" presStyleIdx="0" presStyleCnt="0"/>
      <dgm:spPr/>
    </dgm:pt>
    <dgm:pt modelId="{8E303C2D-4901-4417-A2A7-F59AFB844E4E}" type="pres">
      <dgm:prSet presAssocID="{EF2CBA04-B369-4F9D-BF65-43D58DBCBC03}" presName="compNode" presStyleCnt="0"/>
      <dgm:spPr/>
    </dgm:pt>
    <dgm:pt modelId="{EF7C32FB-7F70-49D1-A6C9-F31F462CECB4}" type="pres">
      <dgm:prSet presAssocID="{EF2CBA04-B369-4F9D-BF65-43D58DBCBC03}" presName="childRect" presStyleLbl="bgAcc1" presStyleIdx="1" presStyleCnt="2">
        <dgm:presLayoutVars>
          <dgm:bulletEnabled val="1"/>
        </dgm:presLayoutVars>
      </dgm:prSet>
      <dgm:spPr/>
    </dgm:pt>
    <dgm:pt modelId="{E332D336-68D9-4648-9738-C171A6704429}" type="pres">
      <dgm:prSet presAssocID="{EF2CBA04-B369-4F9D-BF65-43D58DBCBC03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D98193B4-3F2F-4A5F-9D6A-C31D229C91A7}" type="pres">
      <dgm:prSet presAssocID="{EF2CBA04-B369-4F9D-BF65-43D58DBCBC03}" presName="parentRect" presStyleLbl="alignNode1" presStyleIdx="1" presStyleCnt="2"/>
      <dgm:spPr/>
    </dgm:pt>
    <dgm:pt modelId="{4421F8EE-0128-4CE2-AB93-19AC0D4F63E0}" type="pres">
      <dgm:prSet presAssocID="{EF2CBA04-B369-4F9D-BF65-43D58DBCBC03}" presName="adorn" presStyleLbl="fgAccFollowNode1" presStyleIdx="1" presStyleCnt="2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 l="-24000" r="-24000"/>
          </a:stretch>
        </a:blipFill>
      </dgm:spPr>
    </dgm:pt>
  </dgm:ptLst>
  <dgm:cxnLst>
    <dgm:cxn modelId="{3C5B0D06-F268-4BA3-9556-54C8AEF4785D}" srcId="{EB5C6A51-398B-4588-9698-35505C5A5845}" destId="{EF2CBA04-B369-4F9D-BF65-43D58DBCBC03}" srcOrd="1" destOrd="0" parTransId="{8C49BCDB-7954-486A-BDA2-2EA8570EBC97}" sibTransId="{11898C49-20C2-4427-A3C5-33EFC6C25698}"/>
    <dgm:cxn modelId="{CD68C915-D08F-4838-B253-BE7FBECE4423}" srcId="{EF2CBA04-B369-4F9D-BF65-43D58DBCBC03}" destId="{8EC9D33A-69FA-48A6-9A47-96EF37010E5B}" srcOrd="0" destOrd="0" parTransId="{DEB07DED-EE83-4A8C-892B-7208B0144EBF}" sibTransId="{AE037B7E-E3CC-462F-A65C-27CCD21EF672}"/>
    <dgm:cxn modelId="{3E866B23-60CD-4F0A-813F-2D2531A1C8AC}" type="presOf" srcId="{D2E134B7-81B5-42F8-8B1B-CD77C3E41169}" destId="{E1C43EA8-FB2E-4A49-A121-7E772718C03F}" srcOrd="1" destOrd="0" presId="urn:microsoft.com/office/officeart/2005/8/layout/bList2"/>
    <dgm:cxn modelId="{0A437125-D967-4487-AF37-D63C4C4A1016}" type="presOf" srcId="{D2E134B7-81B5-42F8-8B1B-CD77C3E41169}" destId="{1A69BA0D-43CD-4B05-B234-ECF2F02A2070}" srcOrd="0" destOrd="0" presId="urn:microsoft.com/office/officeart/2005/8/layout/bList2"/>
    <dgm:cxn modelId="{D408D62D-AB1E-4B85-9B34-B06103516F8D}" type="presOf" srcId="{EF2CBA04-B369-4F9D-BF65-43D58DBCBC03}" destId="{E332D336-68D9-4648-9738-C171A6704429}" srcOrd="0" destOrd="0" presId="urn:microsoft.com/office/officeart/2005/8/layout/bList2"/>
    <dgm:cxn modelId="{0EC6C52E-7550-4072-B62D-348A589F9F1D}" type="presOf" srcId="{EF2CBA04-B369-4F9D-BF65-43D58DBCBC03}" destId="{D98193B4-3F2F-4A5F-9D6A-C31D229C91A7}" srcOrd="1" destOrd="0" presId="urn:microsoft.com/office/officeart/2005/8/layout/bList2"/>
    <dgm:cxn modelId="{B0C8D22E-9322-4E30-885E-2435A4AF861F}" type="presOf" srcId="{2A7C4089-902F-4234-A513-BB2AACFEC561}" destId="{BF437530-066A-4D23-B88E-922DD262A415}" srcOrd="0" destOrd="0" presId="urn:microsoft.com/office/officeart/2005/8/layout/bList2"/>
    <dgm:cxn modelId="{D37D4082-B942-4CFA-A4AD-2409D7B4FA6C}" type="presOf" srcId="{638772E9-C33E-408C-8EE3-F2715A5E685A}" destId="{5D805304-2FE8-462D-933A-1DABE0548A53}" srcOrd="0" destOrd="0" presId="urn:microsoft.com/office/officeart/2005/8/layout/bList2"/>
    <dgm:cxn modelId="{8959239D-8615-436E-B925-BD82EA7298DB}" type="presOf" srcId="{8EC9D33A-69FA-48A6-9A47-96EF37010E5B}" destId="{EF7C32FB-7F70-49D1-A6C9-F31F462CECB4}" srcOrd="0" destOrd="0" presId="urn:microsoft.com/office/officeart/2005/8/layout/bList2"/>
    <dgm:cxn modelId="{8D8E13B1-FCA2-48DD-892B-49267A439380}" srcId="{EB5C6A51-398B-4588-9698-35505C5A5845}" destId="{D2E134B7-81B5-42F8-8B1B-CD77C3E41169}" srcOrd="0" destOrd="0" parTransId="{DB321FE6-E398-4048-A0FE-01A80A66CC9E}" sibTransId="{638772E9-C33E-408C-8EE3-F2715A5E685A}"/>
    <dgm:cxn modelId="{43D294D0-77F4-4D5E-BE44-124DB8D19942}" type="presOf" srcId="{EB5C6A51-398B-4588-9698-35505C5A5845}" destId="{893264FD-4512-483D-86F5-B58D70B3A6CC}" srcOrd="0" destOrd="0" presId="urn:microsoft.com/office/officeart/2005/8/layout/bList2"/>
    <dgm:cxn modelId="{1DF34CD5-1EBC-406F-9ADA-5AAC028E642E}" srcId="{D2E134B7-81B5-42F8-8B1B-CD77C3E41169}" destId="{2A7C4089-902F-4234-A513-BB2AACFEC561}" srcOrd="0" destOrd="0" parTransId="{73288D15-FCC8-45F6-9F7C-7881F2F77E37}" sibTransId="{59C0D3DC-55D0-48A8-B20D-413001DD2D63}"/>
    <dgm:cxn modelId="{9765E7E2-6B32-4F39-9205-7E0268405AEA}" type="presParOf" srcId="{893264FD-4512-483D-86F5-B58D70B3A6CC}" destId="{E8A86084-6913-49E0-959A-5754F9C9F0AB}" srcOrd="0" destOrd="0" presId="urn:microsoft.com/office/officeart/2005/8/layout/bList2"/>
    <dgm:cxn modelId="{22EAB7F9-EEF8-49D6-83FA-3C00B6BA46EC}" type="presParOf" srcId="{E8A86084-6913-49E0-959A-5754F9C9F0AB}" destId="{BF437530-066A-4D23-B88E-922DD262A415}" srcOrd="0" destOrd="0" presId="urn:microsoft.com/office/officeart/2005/8/layout/bList2"/>
    <dgm:cxn modelId="{2D09F429-383F-4C05-AD24-553101D5EA9E}" type="presParOf" srcId="{E8A86084-6913-49E0-959A-5754F9C9F0AB}" destId="{1A69BA0D-43CD-4B05-B234-ECF2F02A2070}" srcOrd="1" destOrd="0" presId="urn:microsoft.com/office/officeart/2005/8/layout/bList2"/>
    <dgm:cxn modelId="{2FF7F31B-2003-4E3E-B9E1-5E1DEC812917}" type="presParOf" srcId="{E8A86084-6913-49E0-959A-5754F9C9F0AB}" destId="{E1C43EA8-FB2E-4A49-A121-7E772718C03F}" srcOrd="2" destOrd="0" presId="urn:microsoft.com/office/officeart/2005/8/layout/bList2"/>
    <dgm:cxn modelId="{E823C7F9-34A4-4809-A59B-4105311668EB}" type="presParOf" srcId="{E8A86084-6913-49E0-959A-5754F9C9F0AB}" destId="{B11607BC-F435-45DC-8B10-9BEBEC306DE4}" srcOrd="3" destOrd="0" presId="urn:microsoft.com/office/officeart/2005/8/layout/bList2"/>
    <dgm:cxn modelId="{AD2C3AD4-7D8A-44F5-8BC3-F56677821AAF}" type="presParOf" srcId="{893264FD-4512-483D-86F5-B58D70B3A6CC}" destId="{5D805304-2FE8-462D-933A-1DABE0548A53}" srcOrd="1" destOrd="0" presId="urn:microsoft.com/office/officeart/2005/8/layout/bList2"/>
    <dgm:cxn modelId="{65002675-0632-4510-BE72-118C96D69270}" type="presParOf" srcId="{893264FD-4512-483D-86F5-B58D70B3A6CC}" destId="{8E303C2D-4901-4417-A2A7-F59AFB844E4E}" srcOrd="2" destOrd="0" presId="urn:microsoft.com/office/officeart/2005/8/layout/bList2"/>
    <dgm:cxn modelId="{CD0B7DB3-ED6B-4161-A97E-ED8F3A207A62}" type="presParOf" srcId="{8E303C2D-4901-4417-A2A7-F59AFB844E4E}" destId="{EF7C32FB-7F70-49D1-A6C9-F31F462CECB4}" srcOrd="0" destOrd="0" presId="urn:microsoft.com/office/officeart/2005/8/layout/bList2"/>
    <dgm:cxn modelId="{A3A182BB-C3E4-4857-B465-DB131F62A4AB}" type="presParOf" srcId="{8E303C2D-4901-4417-A2A7-F59AFB844E4E}" destId="{E332D336-68D9-4648-9738-C171A6704429}" srcOrd="1" destOrd="0" presId="urn:microsoft.com/office/officeart/2005/8/layout/bList2"/>
    <dgm:cxn modelId="{896BBC3C-3150-402D-AF77-C41FF574F69C}" type="presParOf" srcId="{8E303C2D-4901-4417-A2A7-F59AFB844E4E}" destId="{D98193B4-3F2F-4A5F-9D6A-C31D229C91A7}" srcOrd="2" destOrd="0" presId="urn:microsoft.com/office/officeart/2005/8/layout/bList2"/>
    <dgm:cxn modelId="{F0A1A68F-B823-45A9-9A7B-98ACAD0116DE}" type="presParOf" srcId="{8E303C2D-4901-4417-A2A7-F59AFB844E4E}" destId="{4421F8EE-0128-4CE2-AB93-19AC0D4F63E0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49BBAC-F4CD-4AAC-A016-A21950F71FF9}">
      <dsp:nvSpPr>
        <dsp:cNvPr id="0" name=""/>
        <dsp:cNvSpPr/>
      </dsp:nvSpPr>
      <dsp:spPr>
        <a:xfrm rot="10800000">
          <a:off x="0" y="68095"/>
          <a:ext cx="6145862" cy="1637296"/>
        </a:xfrm>
        <a:prstGeom prst="trapezoid">
          <a:avLst>
            <a:gd name="adj" fmla="val 62561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3200" kern="1200">
              <a:solidFill>
                <a:schemeClr val="bg1"/>
              </a:solidFill>
            </a:rPr>
            <a:t>National</a:t>
          </a:r>
          <a:br>
            <a:rPr lang="en-NZ" sz="3200" kern="1200">
              <a:solidFill>
                <a:schemeClr val="bg1"/>
              </a:solidFill>
            </a:rPr>
          </a:br>
          <a:r>
            <a:rPr lang="en-NZ" sz="1600" i="1" kern="1200">
              <a:solidFill>
                <a:schemeClr val="bg1"/>
              </a:solidFill>
            </a:rPr>
            <a:t>Transpower and the Authority</a:t>
          </a:r>
          <a:endParaRPr lang="en-NZ" sz="3200" i="1" kern="1200">
            <a:solidFill>
              <a:schemeClr val="bg1"/>
            </a:solidFill>
          </a:endParaRPr>
        </a:p>
      </dsp:txBody>
      <dsp:txXfrm rot="-10800000">
        <a:off x="1075526" y="68095"/>
        <a:ext cx="3994810" cy="1637296"/>
      </dsp:txXfrm>
    </dsp:sp>
    <dsp:sp modelId="{2A014B12-36E2-4A33-A9D1-F3537B0B55B3}">
      <dsp:nvSpPr>
        <dsp:cNvPr id="0" name=""/>
        <dsp:cNvSpPr/>
      </dsp:nvSpPr>
      <dsp:spPr>
        <a:xfrm rot="10800000">
          <a:off x="1024310" y="1705391"/>
          <a:ext cx="4097241" cy="1637296"/>
        </a:xfrm>
        <a:prstGeom prst="trapezoid">
          <a:avLst>
            <a:gd name="adj" fmla="val 62561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3200" kern="1200">
              <a:solidFill>
                <a:schemeClr val="bg1"/>
              </a:solidFill>
            </a:rPr>
            <a:t>Regional</a:t>
          </a:r>
          <a:br>
            <a:rPr lang="en-NZ" sz="3200" kern="1200">
              <a:solidFill>
                <a:schemeClr val="bg1"/>
              </a:solidFill>
            </a:rPr>
          </a:br>
          <a:r>
            <a:rPr lang="en-NZ" sz="1600" i="1" kern="1200">
              <a:solidFill>
                <a:schemeClr val="bg1"/>
              </a:solidFill>
            </a:rPr>
            <a:t>Lines companies</a:t>
          </a:r>
          <a:endParaRPr lang="en-NZ" sz="3200" i="1" kern="1200">
            <a:solidFill>
              <a:schemeClr val="bg1"/>
            </a:solidFill>
          </a:endParaRPr>
        </a:p>
      </dsp:txBody>
      <dsp:txXfrm rot="-10800000">
        <a:off x="1741327" y="1705391"/>
        <a:ext cx="2663207" cy="1637296"/>
      </dsp:txXfrm>
    </dsp:sp>
    <dsp:sp modelId="{53886D60-BDC0-4036-A86F-154F85A227C4}">
      <dsp:nvSpPr>
        <dsp:cNvPr id="0" name=""/>
        <dsp:cNvSpPr/>
      </dsp:nvSpPr>
      <dsp:spPr>
        <a:xfrm rot="10800000">
          <a:off x="2048621" y="3274592"/>
          <a:ext cx="2048620" cy="1637296"/>
        </a:xfrm>
        <a:prstGeom prst="trapezoid">
          <a:avLst>
            <a:gd name="adj" fmla="val 62561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2300" kern="1200">
              <a:solidFill>
                <a:schemeClr val="bg1"/>
              </a:solidFill>
            </a:rPr>
            <a:t>Consumers</a:t>
          </a:r>
          <a:br>
            <a:rPr lang="en-NZ" sz="3200" kern="1200">
              <a:solidFill>
                <a:schemeClr val="bg1"/>
              </a:solidFill>
            </a:rPr>
          </a:br>
          <a:r>
            <a:rPr lang="en-NZ" sz="1600" b="0" i="1" kern="1200">
              <a:solidFill>
                <a:schemeClr val="bg1"/>
              </a:solidFill>
            </a:rPr>
            <a:t>Retailers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NZ" sz="3200" b="0" i="1" kern="1200">
            <a:solidFill>
              <a:schemeClr val="bg1"/>
            </a:solidFill>
          </a:endParaRPr>
        </a:p>
      </dsp:txBody>
      <dsp:txXfrm rot="-10800000">
        <a:off x="2048621" y="3274592"/>
        <a:ext cx="2048620" cy="16372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0D24A0-6391-4223-9083-985448DF8E15}">
      <dsp:nvSpPr>
        <dsp:cNvPr id="0" name=""/>
        <dsp:cNvSpPr/>
      </dsp:nvSpPr>
      <dsp:spPr>
        <a:xfrm>
          <a:off x="0" y="1077"/>
          <a:ext cx="8498304" cy="99479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8E2D437-60AE-40AB-871A-88CC2E714CBD}">
      <dsp:nvSpPr>
        <dsp:cNvPr id="0" name=""/>
        <dsp:cNvSpPr/>
      </dsp:nvSpPr>
      <dsp:spPr>
        <a:xfrm>
          <a:off x="250866" y="270416"/>
          <a:ext cx="456120" cy="45612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D5BA8C9-3842-466B-BF67-AA4450FFD4B5}">
      <dsp:nvSpPr>
        <dsp:cNvPr id="0" name=""/>
        <dsp:cNvSpPr/>
      </dsp:nvSpPr>
      <dsp:spPr>
        <a:xfrm>
          <a:off x="957854" y="56819"/>
          <a:ext cx="7540449" cy="829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769" tIns="87769" rIns="87769" bIns="87769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Rehearse industry communication during a major power systems event. </a:t>
          </a:r>
        </a:p>
      </dsp:txBody>
      <dsp:txXfrm>
        <a:off x="957854" y="56819"/>
        <a:ext cx="7540449" cy="829310"/>
      </dsp:txXfrm>
    </dsp:sp>
    <dsp:sp modelId="{CC982D12-623C-46B7-8688-C440BF552012}">
      <dsp:nvSpPr>
        <dsp:cNvPr id="0" name=""/>
        <dsp:cNvSpPr/>
      </dsp:nvSpPr>
      <dsp:spPr>
        <a:xfrm>
          <a:off x="0" y="1203204"/>
          <a:ext cx="8498304" cy="82931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2A3B4EE-5485-493E-B1BE-ED3CBD2409C3}">
      <dsp:nvSpPr>
        <dsp:cNvPr id="0" name=""/>
        <dsp:cNvSpPr/>
      </dsp:nvSpPr>
      <dsp:spPr>
        <a:xfrm>
          <a:off x="250866" y="1389799"/>
          <a:ext cx="456120" cy="45612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6C55CFD-7AE3-4131-9ADC-A2591B40711A}">
      <dsp:nvSpPr>
        <dsp:cNvPr id="0" name=""/>
        <dsp:cNvSpPr/>
      </dsp:nvSpPr>
      <dsp:spPr>
        <a:xfrm>
          <a:off x="957854" y="1144091"/>
          <a:ext cx="7540449" cy="829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769" tIns="87769" rIns="87769" bIns="87769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Build familiarity with System Operator communications during a major power systems event. </a:t>
          </a:r>
        </a:p>
      </dsp:txBody>
      <dsp:txXfrm>
        <a:off x="957854" y="1144091"/>
        <a:ext cx="7540449" cy="829310"/>
      </dsp:txXfrm>
    </dsp:sp>
    <dsp:sp modelId="{D934547B-022E-4F1C-83B8-D94F16DD7F69}">
      <dsp:nvSpPr>
        <dsp:cNvPr id="0" name=""/>
        <dsp:cNvSpPr/>
      </dsp:nvSpPr>
      <dsp:spPr>
        <a:xfrm>
          <a:off x="0" y="2239843"/>
          <a:ext cx="8498304" cy="94738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09BD578-891E-44D3-BEC4-11170E6E05DF}">
      <dsp:nvSpPr>
        <dsp:cNvPr id="0" name=""/>
        <dsp:cNvSpPr/>
      </dsp:nvSpPr>
      <dsp:spPr>
        <a:xfrm>
          <a:off x="250866" y="2485476"/>
          <a:ext cx="456120" cy="45612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2F48573-0404-4F89-9315-D331B6C1FA32}">
      <dsp:nvSpPr>
        <dsp:cNvPr id="0" name=""/>
        <dsp:cNvSpPr/>
      </dsp:nvSpPr>
      <dsp:spPr>
        <a:xfrm>
          <a:off x="957854" y="2284800"/>
          <a:ext cx="7540449" cy="829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769" tIns="87769" rIns="87769" bIns="87769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Build and demonstrate capability and collaboration across industry during a major power systems event. </a:t>
          </a:r>
        </a:p>
      </dsp:txBody>
      <dsp:txXfrm>
        <a:off x="957854" y="2284800"/>
        <a:ext cx="7540449" cy="829310"/>
      </dsp:txXfrm>
    </dsp:sp>
    <dsp:sp modelId="{20557BD1-7C4B-40CA-8BD0-34DF72ADA145}">
      <dsp:nvSpPr>
        <dsp:cNvPr id="0" name=""/>
        <dsp:cNvSpPr/>
      </dsp:nvSpPr>
      <dsp:spPr>
        <a:xfrm>
          <a:off x="0" y="3394559"/>
          <a:ext cx="8498304" cy="82931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2F7FFE5-CF91-4D68-BF51-6269BC48D490}">
      <dsp:nvSpPr>
        <dsp:cNvPr id="0" name=""/>
        <dsp:cNvSpPr/>
      </dsp:nvSpPr>
      <dsp:spPr>
        <a:xfrm>
          <a:off x="250866" y="3581154"/>
          <a:ext cx="456120" cy="45612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E7639C5-DB5B-4CB4-9F9A-ED4558E2DD4A}">
      <dsp:nvSpPr>
        <dsp:cNvPr id="0" name=""/>
        <dsp:cNvSpPr/>
      </dsp:nvSpPr>
      <dsp:spPr>
        <a:xfrm>
          <a:off x="957854" y="3394559"/>
          <a:ext cx="7540449" cy="8293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769" tIns="87769" rIns="87769" bIns="87769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Identify gaps or opportunities for improvement in tools and processes.</a:t>
          </a:r>
        </a:p>
      </dsp:txBody>
      <dsp:txXfrm>
        <a:off x="957854" y="3394559"/>
        <a:ext cx="7540449" cy="82931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437530-066A-4D23-B88E-922DD262A415}">
      <dsp:nvSpPr>
        <dsp:cNvPr id="0" name=""/>
        <dsp:cNvSpPr/>
      </dsp:nvSpPr>
      <dsp:spPr>
        <a:xfrm>
          <a:off x="913574" y="1961"/>
          <a:ext cx="3232480" cy="2412978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72390" rIns="24130" bIns="2413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Immediately following the core exercise activities in the Morning Session, a hot debrief will be conducted to discuss what worked well, challenges posed by the scenario, and any improvement opportunities.  </a:t>
          </a:r>
          <a:endParaRPr lang="en-AU" sz="1900" kern="1200"/>
        </a:p>
      </dsp:txBody>
      <dsp:txXfrm>
        <a:off x="970113" y="58500"/>
        <a:ext cx="3119402" cy="2356439"/>
      </dsp:txXfrm>
    </dsp:sp>
    <dsp:sp modelId="{E1C43EA8-FB2E-4A49-A121-7E772718C03F}">
      <dsp:nvSpPr>
        <dsp:cNvPr id="0" name=""/>
        <dsp:cNvSpPr/>
      </dsp:nvSpPr>
      <dsp:spPr>
        <a:xfrm>
          <a:off x="913574" y="2414939"/>
          <a:ext cx="3232480" cy="103758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0" rIns="3048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/>
            <a:t>Hot Debrief</a:t>
          </a:r>
          <a:endParaRPr lang="en-AU" sz="2400" b="1" kern="1200"/>
        </a:p>
      </dsp:txBody>
      <dsp:txXfrm>
        <a:off x="913574" y="2414939"/>
        <a:ext cx="2276394" cy="1037580"/>
      </dsp:txXfrm>
    </dsp:sp>
    <dsp:sp modelId="{B11607BC-F435-45DC-8B10-9BEBEC306DE4}">
      <dsp:nvSpPr>
        <dsp:cNvPr id="0" name=""/>
        <dsp:cNvSpPr/>
      </dsp:nvSpPr>
      <dsp:spPr>
        <a:xfrm>
          <a:off x="3281411" y="2579749"/>
          <a:ext cx="1131368" cy="1131368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7C32FB-7F70-49D1-A6C9-F31F462CECB4}">
      <dsp:nvSpPr>
        <dsp:cNvPr id="0" name=""/>
        <dsp:cNvSpPr/>
      </dsp:nvSpPr>
      <dsp:spPr>
        <a:xfrm>
          <a:off x="4693068" y="1961"/>
          <a:ext cx="3232480" cy="2412978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72390" rIns="24130" bIns="2413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Following the exercise, a survey will be sent out to participants to capture your feedback.</a:t>
          </a:r>
          <a:endParaRPr lang="en-AU" sz="1900" kern="1200"/>
        </a:p>
      </dsp:txBody>
      <dsp:txXfrm>
        <a:off x="4749607" y="58500"/>
        <a:ext cx="3119402" cy="2356439"/>
      </dsp:txXfrm>
    </dsp:sp>
    <dsp:sp modelId="{D98193B4-3F2F-4A5F-9D6A-C31D229C91A7}">
      <dsp:nvSpPr>
        <dsp:cNvPr id="0" name=""/>
        <dsp:cNvSpPr/>
      </dsp:nvSpPr>
      <dsp:spPr>
        <a:xfrm>
          <a:off x="4693068" y="2414939"/>
          <a:ext cx="3232480" cy="103758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0" rIns="3048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/>
            <a:t>Participant Survey</a:t>
          </a:r>
          <a:endParaRPr lang="en-AU" sz="2400" b="1" kern="1200"/>
        </a:p>
      </dsp:txBody>
      <dsp:txXfrm>
        <a:off x="4693068" y="2414939"/>
        <a:ext cx="2276394" cy="1037580"/>
      </dsp:txXfrm>
    </dsp:sp>
    <dsp:sp modelId="{4421F8EE-0128-4CE2-AB93-19AC0D4F63E0}">
      <dsp:nvSpPr>
        <dsp:cNvPr id="0" name=""/>
        <dsp:cNvSpPr/>
      </dsp:nvSpPr>
      <dsp:spPr>
        <a:xfrm>
          <a:off x="7060905" y="2579749"/>
          <a:ext cx="1131368" cy="1131368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 l="-24000" r="-24000"/>
          </a:stretch>
        </a:blip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05DD8C-C9F6-DA4E-A567-798D1E88AAB9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265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E4909A-ECEF-0140-9510-BF7B5B3B1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653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en-NZ" sz="1200" dirty="0">
              <a:highlight>
                <a:srgbClr val="FFFF00"/>
              </a:highligh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E4909A-ECEF-0140-9510-BF7B5B3B138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2101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37DC56-5A88-F5A7-E42E-E02C2EFA93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418E07-5D4E-A38E-294B-31AC725E38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FAF402-2B08-3201-CB50-6425629118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691625-9E37-4C96-3827-3FB620C141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E4909A-ECEF-0140-9510-BF7B5B3B138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3129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E4909A-ECEF-0140-9510-BF7B5B3B138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8618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E4909A-ECEF-0140-9510-BF7B5B3B138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6909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75085F-281E-3E74-750E-BFAF483B1E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163865F-CD27-1D03-65DB-87274ED47B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345769-5E8C-04AB-A56A-2C1FC53364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B01E94-A649-66DA-3074-7C2810F3F3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E4909A-ECEF-0140-9510-BF7B5B3B138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278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FE7A0F-A0B9-55F6-CFB8-5403D8480E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16CEE6C-975E-9477-FA81-92B580F940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F066CE-11E3-53B9-920F-42AECBDA05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E31D67-7930-1A89-0C72-8F4AC8C35B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E4909A-ECEF-0140-9510-BF7B5B3B138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2248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DEC38D-1407-B973-C2A1-3CBDF22B13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2C34236-3014-7583-9211-0DE765AED4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BCC87B-D238-7B53-66E7-73DF1F48AA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89C4EE-D3BA-83F9-4C40-3A94BE22DA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E4909A-ECEF-0140-9510-BF7B5B3B138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6385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FB56D-0C2A-4A1F-93C6-CD69375B1A3F}" type="slidenum">
              <a:rPr lang="en-NZ" smtClean="0"/>
              <a:t>16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0017416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026838-0EE5-40C8-31DE-ADB66AAAA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319E4B4-90FF-094D-8C91-150C0D2EF9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576F3F-8E3C-503E-EE5E-D2C7890F3A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NZ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C67AC8-1018-08DF-227B-0D4CBFCC3B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E4909A-ECEF-0140-9510-BF7B5B3B138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5748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E4909A-ECEF-0140-9510-BF7B5B3B138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7580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E4909A-ECEF-0140-9510-BF7B5B3B138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809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87325" y="147638"/>
            <a:ext cx="6677025" cy="37560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5145" y="4197993"/>
            <a:ext cx="5641152" cy="6623417"/>
          </a:xfrm>
        </p:spPr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E4909A-ECEF-0140-9510-BF7B5B3B13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65810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NZ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E4909A-ECEF-0140-9510-BF7B5B3B138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7619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NZ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E4909A-ECEF-0140-9510-BF7B5B3B138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0247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D4CAC3-7595-E043-E2A6-0677B4907D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27DABA-4C2C-58F4-9A67-B08787DD44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599751-C6D2-2D85-F2C7-3D3223450E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NZ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DA8064-8D96-DB46-B193-C9B3D4BB2F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E4909A-ECEF-0140-9510-BF7B5B3B138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3391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D2B5A2-5191-593E-95C6-B1C4A7FF23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DE8A86-9A6F-666A-316D-A415A29D07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4CC7AC-6F1B-AD21-2A21-4EB1E57FF7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13F24B-547B-0023-932D-C3034886FF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E4909A-ECEF-0140-9510-BF7B5B3B138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4935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E4909A-ECEF-0140-9510-BF7B5B3B138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0195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30F720-25F7-04AC-2764-0AE00DC387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3377C71-66B5-F5AB-A174-FE07C0A69D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DDBD80-D589-5E83-3AA0-AD2EC48B48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D9D156-5D47-1550-DD2F-F076364E17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E4909A-ECEF-0140-9510-BF7B5B3B138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0086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78D0A0-04A4-66CA-B1BB-5D08B421CA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2BA2E5-AAC5-73DD-8124-4111A55450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C22686-D6DC-3E4D-8EB0-397AA3AE4B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7358C-70B7-1360-5060-9457B375EB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E4909A-ECEF-0140-9510-BF7B5B3B138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6303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D2704D-75DB-A689-F630-0A1C4823AD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535949-EEEB-7D8E-D127-48D0881360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430CF1-6505-24CE-5516-02CAE65401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12B0EF-04A0-7BD2-62C4-B717BBFAB9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E4909A-ECEF-0140-9510-BF7B5B3B138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8671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7B915F-61CC-A916-45CD-267B17925D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E980B9D-A454-46DC-8259-AF375C8278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B7459C-A45F-7209-1303-7C778345E3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8B1826-C983-6029-5796-2EA87CD84B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E4909A-ECEF-0140-9510-BF7B5B3B138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55483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65DCA5-35E2-0C34-71C3-2ECF0F53C2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BFF2BC-8DFD-9F48-16F2-6EAAC1F72F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445EF8-C063-501C-C27A-C54E636DFF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43F8AD-AA30-E32D-8FB1-9D81B8E057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E4909A-ECEF-0140-9510-BF7B5B3B138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1227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E4909A-ECEF-0140-9510-BF7B5B3B138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34901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699803-87B3-2FD8-F728-B10774B37C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8DC429-8DB1-DD9A-5115-85095F999C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0CC180-1A8A-E810-A727-D622D4DEDA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5ED8ED-569B-CD1D-2C48-5AD37778D2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E4909A-ECEF-0140-9510-BF7B5B3B138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46498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A3460C-7860-5444-4DA8-1245229168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12C927-AA68-A352-022B-0A77243307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291054-87A6-827F-CA6A-5EB85BA147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F8C23C-E3DD-F1BC-FA41-BB1A92BC8F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E4909A-ECEF-0140-9510-BF7B5B3B138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9282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84645E-2ABC-4BE1-E46B-72883F473C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473A47-4627-B0FA-21C2-867C2C8553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607267-6E28-ACE3-3283-1BC43CF7B4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1672A3-BA16-FDB8-14E8-D7F1DE923F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E4909A-ECEF-0140-9510-BF7B5B3B138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95556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7F83F1-8C51-4E52-4C2D-DB3F48731C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2BF472-9668-43AA-597A-A2C0EBAD50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BD80C3-4015-52AB-1ACA-ECCDAA68C7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7F864C-B3E1-A81B-E93C-8DE12E147F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E4909A-ECEF-0140-9510-BF7B5B3B138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85432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43C608-BE81-7817-586C-CBADA1F825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AD4B49-89FD-431A-EDBD-93EE7FF5CF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464533-926B-E1CC-20BB-18DCAD3262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N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C8AF6F-D5DA-B9E6-2E89-A6D827606A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E4909A-ECEF-0140-9510-BF7B5B3B138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07611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FFB56D-0C2A-4A1F-93C6-CD69375B1A3F}" type="slidenum">
              <a:rPr kumimoji="0" lang="en-N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N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072435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E4909A-ECEF-0140-9510-BF7B5B3B138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55813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E4909A-ECEF-0140-9510-BF7B5B3B138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2591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E4909A-ECEF-0140-9510-BF7B5B3B1384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4686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C15128-FA4F-17B2-2907-0131DD7526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8D692E-83B8-29D8-37D2-EBC0CAE04C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6BECD2D-9556-2863-1FF1-8BA70B4C3F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E6D38D-C45D-8EFD-967F-A662D18AEF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E4909A-ECEF-0140-9510-BF7B5B3B1384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8496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E4909A-ECEF-0140-9510-BF7B5B3B138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39463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F3DDA9-459E-E92E-BC1A-7EE876CC87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848B13-B5A4-56F9-000A-5EB5ACEAAD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B10806-FC45-F4BE-DF1E-B26CF17979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5DFB9E-068D-74CE-06C7-0BD6E7EF6D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E4909A-ECEF-0140-9510-BF7B5B3B1384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64600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DD8528-151B-DA43-8B2F-36D8ABF0B4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60D4A0-FE65-41C5-B426-B8AA8186A1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49C925-B4DD-425F-4A76-5AB61E1933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NZ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9D4D1F-9D27-39A6-BA33-49F5680613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E4909A-ECEF-0140-9510-BF7B5B3B13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548647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2B03F9-472D-71E4-CC7F-D79FE61529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2A305B-9AF1-563F-EB2D-933A3B5D9E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B6A4C70-51A4-C453-949F-7D39DC3D04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NZ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F056CF-8001-8477-8750-288310E955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E4909A-ECEF-0140-9510-BF7B5B3B13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173499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E4909A-ECEF-0140-9510-BF7B5B3B1384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59537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16401B-C613-8535-6E4A-4366CB828B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DFDDC91-EE4D-1B71-19C3-E5A9C41A07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D7F8D8-3484-F172-28B4-14E858861B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NZ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77E4E8-16F9-C079-D578-6FF5C425AB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E4909A-ECEF-0140-9510-BF7B5B3B13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136076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AAACCA-C415-FAC8-E7E9-90D1CD88A0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BE47A26-0855-E97D-647B-5979A83DC7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01294D-CBD9-0B5D-F2E5-341C13CAFF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969F0F-8EAE-4FAC-4A2D-925B90798D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E4909A-ECEF-0140-9510-BF7B5B3B13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585016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3E67AC-133F-3A59-9393-91056DE8BF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1B620F-FEE6-55C9-897A-C41FC217BE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1C4329-BF83-E68C-199A-8045F2B704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NZ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C82A09-245A-574C-A8C8-8748E15F1F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E4909A-ECEF-0140-9510-BF7B5B3B13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005034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726E8E-9D93-3AD4-DB7A-375747782B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98B1AD-324A-7740-B69C-F50FF35A7F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DE1306-1E6F-4DE0-417D-F3BF49A1E7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C53DB4-92E6-C60A-E273-CB3E26E1F9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E4909A-ECEF-0140-9510-BF7B5B3B1384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96064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5B129B-E8C6-98C7-FDDF-FE6667DBE4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77F5D8-55A3-E137-DBD4-F9979F711B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70F84B-E8A5-46EC-90D5-ECFC7717F7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9F8FAD-D1B9-F7A8-B98E-0C3115F652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E4909A-ECEF-0140-9510-BF7B5B3B1384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41588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A4077A-C5BF-7B33-C217-59A805E6FF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3C5BAF-C0A9-E25C-CA76-08DA229670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87454F-F7CE-30F3-F1EB-5838C68165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947824-28FA-A9B0-1E7D-97A8EA3009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E4909A-ECEF-0140-9510-BF7B5B3B1384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049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E4909A-ECEF-0140-9510-BF7B5B3B138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56504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E65615-D8DB-294F-5EE5-E5FABD8BD6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427223-FC0D-B032-AD6B-591B9AF900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BF344F-F883-3006-AD22-41B7E9645F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N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295C37-63EA-8133-C1F0-7191CE661E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E4909A-ECEF-0140-9510-BF7B5B3B1384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62587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E65615-D8DB-294F-5EE5-E5FABD8BD6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427223-FC0D-B032-AD6B-591B9AF900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BF344F-F883-3006-AD22-41B7E9645F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NZ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295C37-63EA-8133-C1F0-7191CE661E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E4909A-ECEF-0140-9510-BF7B5B3B1384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38195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49F471-422C-0D60-9A8D-3085FA98C9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D47970-B008-AF61-14CF-D3874B581E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2463A5-3373-A233-5940-0515C9BC22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BC54-5EFF-2423-8297-53C8B9950B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E4909A-ECEF-0140-9510-BF7B5B3B1384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9297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1B7F17-689E-8D92-6A49-F6E205B561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87B037-990F-D9A4-E317-93EDDEEC45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3DCFF9-87AE-EA05-DD89-14726DB36A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NZ" sz="1200" dirty="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5B4CDB-872B-4E7C-2232-877CA1F4B1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E4909A-ECEF-0140-9510-BF7B5B3B1384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23933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92C8DF-8DEF-710C-855F-63D1D94289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7C40254-5B60-6033-3010-F77FA44465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90D059-8DD4-5ECE-F4CB-F48391186B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BEF067-AD37-AC41-A6DB-CDCB9C68ED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E4909A-ECEF-0140-9510-BF7B5B3B1384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24743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09956E-F09F-D03C-83F0-61D7AD0F2E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82D99A-63BF-0F38-C2FE-072287856B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BA6BE3-8BC4-71D8-4C06-D763BE4325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N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CE986D-DA63-4892-BB7B-7433B39F55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E4909A-ECEF-0140-9510-BF7B5B3B1384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25100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5F41CD-D84A-5CB5-1DFE-A2F549D18C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591150-2A29-A183-BC47-8BDBD6B695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841A66-9BBB-1D72-5BFB-13CBFE24A1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B8223E-DB5B-5A53-4D06-D17DC314D3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E4909A-ECEF-0140-9510-BF7B5B3B1384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89105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CC8190-6012-534F-B5B7-377538DBCD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D6C6EF-A7D8-F806-71ED-DB0E2F8876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449B53-1F73-0A23-BB6C-11D2628C69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C8EA5C-F248-850D-C521-316DF90C1A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E4909A-ECEF-0140-9510-BF7B5B3B1384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16284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979FB6-2580-A94C-2238-65E387C8E3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822016-B745-68CE-B678-FB36842A32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BB1C67-9F3B-B514-CA07-801D89A37A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452360-8C3F-B2D2-62D9-FEA762C3EE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E4909A-ECEF-0140-9510-BF7B5B3B1384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50632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316B92-BBF2-4FC0-D916-101E638C8D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1D345C-00DB-F1FA-97AA-C6E4C56862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D178BD-541F-F3CB-70CF-B0A48D87CB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02481F-2353-4AAE-1424-D63BBAE2A0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E4909A-ECEF-0140-9510-BF7B5B3B1384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6015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E4909A-ECEF-0140-9510-BF7B5B3B138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0020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EC8AE9-BB64-BC02-6D12-3D8291E92A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E71AD5-7D0A-1A33-6940-ECFCE20302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FC169F-3342-0B32-948F-225E49040C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BDA839-6184-9E8D-2398-C8B9B57ADB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E4909A-ECEF-0140-9510-BF7B5B3B1384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24395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A6B2B6-85CE-AB0F-26DC-473F90C2C1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4E8AFB-60F5-0EAC-1E5B-1A399D2587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9018283-315E-64E9-797A-657DED1BB9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64C2C3-3EFB-92E4-9A5D-5594F44D86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E4909A-ECEF-0140-9510-BF7B5B3B1384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03901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E65615-D8DB-294F-5EE5-E5FABD8BD6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427223-FC0D-B032-AD6B-591B9AF900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BF344F-F883-3006-AD22-41B7E9645F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N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295C37-63EA-8133-C1F0-7191CE661E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E4909A-ECEF-0140-9510-BF7B5B3B1384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8214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E65615-D8DB-294F-5EE5-E5FABD8BD6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427223-FC0D-B032-AD6B-591B9AF900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BF344F-F883-3006-AD22-41B7E9645F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N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295C37-63EA-8133-C1F0-7191CE661E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E4909A-ECEF-0140-9510-BF7B5B3B1384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37288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E8A35F-AB78-DBBF-EC15-D95B3D21ED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EC0429D-4E30-9882-13D0-2E7D0BE1E4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7141FE-29E4-E370-BCC1-A6B56ECDA9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N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C9CE1A-BFC7-162B-EF3E-4917FF1C01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E4909A-ECEF-0140-9510-BF7B5B3B1384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89179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b="1"/>
              <a:t>[Matt Copland]  - handover to </a:t>
            </a:r>
            <a:r>
              <a:rPr lang="en-NZ" b="1" err="1"/>
              <a:t>RiskLogic</a:t>
            </a:r>
            <a:endParaRPr lang="en-NZ" b="1"/>
          </a:p>
          <a:p>
            <a:endParaRPr lang="en-NZ" b="1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/>
              <a:t>For are next section on Crisis Communication we are lucky enough to be joined by: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NZ" b="1"/>
          </a:p>
          <a:p>
            <a:r>
              <a:rPr lang="en-NZ" b="1" i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Tim Archer</a:t>
            </a:r>
            <a:r>
              <a:rPr lang="en-NZ" b="0" i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 is the Head of Communications at </a:t>
            </a:r>
            <a:r>
              <a:rPr lang="en-NZ" b="0" i="0" err="1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RiskLogic</a:t>
            </a:r>
            <a:r>
              <a:rPr lang="en-NZ" b="0" i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, a leading provider of resilience services across Australia and New Zealand. </a:t>
            </a:r>
          </a:p>
          <a:p>
            <a:endParaRPr lang="en-NZ" b="0" i="0">
              <a:solidFill>
                <a:srgbClr val="242424"/>
              </a:solidFill>
              <a:effectLst/>
              <a:latin typeface="Segoe UI" panose="020B0502040204020203" pitchFamily="34" charset="0"/>
            </a:endParaRPr>
          </a:p>
          <a:p>
            <a:r>
              <a:rPr lang="en-NZ" b="0"/>
              <a:t>Tim has worked in corporate communications in Australia for 20+ years including at Channel 7, Rugby Australia and in state and federal politics. </a:t>
            </a:r>
          </a:p>
          <a:p>
            <a:endParaRPr lang="en-NZ" b="0"/>
          </a:p>
          <a:p>
            <a:r>
              <a:rPr lang="en-NZ" b="0"/>
              <a:t>He was Media Manager and Corporate Communications Manager at the NSW Police Force for seven years where critical incidents and major reputational challenges were a daily occurrence.</a:t>
            </a:r>
          </a:p>
          <a:p>
            <a:endParaRPr lang="en-NZ" b="0"/>
          </a:p>
          <a:p>
            <a:r>
              <a:rPr lang="en-NZ" b="0"/>
              <a:t>He now specialises in crisis communications at </a:t>
            </a:r>
            <a:r>
              <a:rPr lang="en-NZ" b="0" err="1"/>
              <a:t>RiskLogic</a:t>
            </a:r>
            <a:r>
              <a:rPr lang="en-NZ" b="0"/>
              <a:t>, helping clients prepare for and respond to cyber attacks, natural disasters, death and injury, corporate misconduct and other major incidents and disruptions.</a:t>
            </a:r>
          </a:p>
          <a:p>
            <a:endParaRPr lang="en-NZ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E4909A-ECEF-0140-9510-BF7B5B3B1384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10374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760AD8-9105-DBA5-2578-BC2BCD0B4C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75B64F-3343-0EB7-3719-A43E72112E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6A0C90-26BF-D38C-A1AF-2E3861F785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b="1" dirty="0"/>
              <a:t>[Matt Copland]  - handover to </a:t>
            </a:r>
            <a:r>
              <a:rPr lang="en-NZ" b="1" dirty="0" err="1"/>
              <a:t>RiskLogic</a:t>
            </a:r>
            <a:endParaRPr lang="en-NZ" b="1" dirty="0"/>
          </a:p>
          <a:p>
            <a:endParaRPr lang="en-NZ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dirty="0"/>
              <a:t>For are next section on Crisis Communication we are lucky enough to be joined by: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NZ" b="1" dirty="0"/>
          </a:p>
          <a:p>
            <a:r>
              <a:rPr lang="en-NZ" b="1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Tim Archer</a:t>
            </a:r>
            <a:r>
              <a:rPr lang="en-NZ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 is the Head of Communications at </a:t>
            </a:r>
            <a:r>
              <a:rPr lang="en-NZ" b="0" i="0" dirty="0" err="1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RiskLogic</a:t>
            </a:r>
            <a:r>
              <a:rPr lang="en-NZ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, a leading provider of resilience services across Australia and New Zealand. </a:t>
            </a:r>
          </a:p>
          <a:p>
            <a:endParaRPr lang="en-NZ" b="0" i="0" dirty="0">
              <a:solidFill>
                <a:srgbClr val="242424"/>
              </a:solidFill>
              <a:effectLst/>
              <a:latin typeface="Segoe UI" panose="020B0502040204020203" pitchFamily="34" charset="0"/>
            </a:endParaRPr>
          </a:p>
          <a:p>
            <a:r>
              <a:rPr lang="en-NZ" b="0" dirty="0"/>
              <a:t>Tim has worked in corporate communications in Australia for 20+ years including at Channel 7, Rugby Australia and in state and federal politics. </a:t>
            </a:r>
          </a:p>
          <a:p>
            <a:endParaRPr lang="en-NZ" b="0" dirty="0"/>
          </a:p>
          <a:p>
            <a:r>
              <a:rPr lang="en-NZ" b="0" dirty="0"/>
              <a:t>He was Media Manager and Corporate Communications Manager at the NSW Police Force for seven years where critical incidents and major reputational challenges were a daily occurrence.</a:t>
            </a:r>
          </a:p>
          <a:p>
            <a:endParaRPr lang="en-NZ" b="0" dirty="0"/>
          </a:p>
          <a:p>
            <a:r>
              <a:rPr lang="en-NZ" b="0" dirty="0"/>
              <a:t>He now specialises in crisis communications at </a:t>
            </a:r>
            <a:r>
              <a:rPr lang="en-NZ" b="0" dirty="0" err="1"/>
              <a:t>RiskLogic</a:t>
            </a:r>
            <a:r>
              <a:rPr lang="en-NZ" b="0" dirty="0"/>
              <a:t>, helping clients prepare for and respond to cyber attacks, natural disasters, death and injury, corporate misconduct and other major incidents and disruptions.</a:t>
            </a:r>
          </a:p>
          <a:p>
            <a:endParaRPr lang="en-NZ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3931B6-9D68-FEAB-B4BD-C101146F20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E4909A-ECEF-0140-9510-BF7B5B3B1384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69922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78BBA6-0AF8-137A-5D98-F1032F73CF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287B35-A905-FD4E-3F28-CCA8E53551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1185D4-7602-E639-B673-D41271C326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b="1" dirty="0"/>
              <a:t>[Matt Copland]  - handover to </a:t>
            </a:r>
            <a:r>
              <a:rPr lang="en-NZ" b="1" dirty="0" err="1"/>
              <a:t>RiskLogic</a:t>
            </a:r>
            <a:endParaRPr lang="en-NZ" b="1" dirty="0"/>
          </a:p>
          <a:p>
            <a:endParaRPr lang="en-NZ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dirty="0"/>
              <a:t>For are next section on Crisis Communication we are lucky enough to be joined by: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NZ" b="1" dirty="0"/>
          </a:p>
          <a:p>
            <a:r>
              <a:rPr lang="en-NZ" b="1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Tim Archer</a:t>
            </a:r>
            <a:r>
              <a:rPr lang="en-NZ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 is the Head of Communications at </a:t>
            </a:r>
            <a:r>
              <a:rPr lang="en-NZ" b="0" i="0" dirty="0" err="1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RiskLogic</a:t>
            </a:r>
            <a:r>
              <a:rPr lang="en-NZ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, a leading provider of resilience services across Australia and New Zealand. </a:t>
            </a:r>
          </a:p>
          <a:p>
            <a:endParaRPr lang="en-NZ" b="0" i="0" dirty="0">
              <a:solidFill>
                <a:srgbClr val="242424"/>
              </a:solidFill>
              <a:effectLst/>
              <a:latin typeface="Segoe UI" panose="020B0502040204020203" pitchFamily="34" charset="0"/>
            </a:endParaRPr>
          </a:p>
          <a:p>
            <a:r>
              <a:rPr lang="en-NZ" b="0" dirty="0"/>
              <a:t>Tim has worked in corporate communications in Australia for 20+ years including at Channel 7, Rugby Australia and in state and federal politics. </a:t>
            </a:r>
          </a:p>
          <a:p>
            <a:endParaRPr lang="en-NZ" b="0" dirty="0"/>
          </a:p>
          <a:p>
            <a:r>
              <a:rPr lang="en-NZ" b="0" dirty="0"/>
              <a:t>He was Media Manager and Corporate Communications Manager at the NSW Police Force for seven years where critical incidents and major reputational challenges were a daily occurrence.</a:t>
            </a:r>
          </a:p>
          <a:p>
            <a:endParaRPr lang="en-NZ" b="0" dirty="0"/>
          </a:p>
          <a:p>
            <a:r>
              <a:rPr lang="en-NZ" b="0" dirty="0"/>
              <a:t>He now specialises in crisis communications at </a:t>
            </a:r>
            <a:r>
              <a:rPr lang="en-NZ" b="0" dirty="0" err="1"/>
              <a:t>RiskLogic</a:t>
            </a:r>
            <a:r>
              <a:rPr lang="en-NZ" b="0" dirty="0"/>
              <a:t>, helping clients prepare for and respond to cyber attacks, natural disasters, death and injury, corporate misconduct and other major incidents and disruptions.</a:t>
            </a:r>
          </a:p>
          <a:p>
            <a:endParaRPr lang="en-NZ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A22DF5-04E3-6C40-FF75-F7C38AD8B2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E4909A-ECEF-0140-9510-BF7B5B3B1384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7050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E4A70-78EF-2B7C-09F2-83D909004A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79BF65-E98D-85F3-0089-F4260CEA56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277947-890C-C94D-8901-E0240BAFBF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b="1" dirty="0"/>
              <a:t>[Matt Copland]  - handover to </a:t>
            </a:r>
            <a:r>
              <a:rPr lang="en-NZ" b="1" dirty="0" err="1"/>
              <a:t>RiskLogic</a:t>
            </a:r>
            <a:endParaRPr lang="en-NZ" b="1" dirty="0"/>
          </a:p>
          <a:p>
            <a:endParaRPr lang="en-NZ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dirty="0"/>
              <a:t>For are next section on Crisis Communication we are lucky enough to be joined by: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NZ" b="1" dirty="0"/>
          </a:p>
          <a:p>
            <a:r>
              <a:rPr lang="en-NZ" b="1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Tim Archer</a:t>
            </a:r>
            <a:r>
              <a:rPr lang="en-NZ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 is the Head of Communications at </a:t>
            </a:r>
            <a:r>
              <a:rPr lang="en-NZ" b="0" i="0" dirty="0" err="1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RiskLogic</a:t>
            </a:r>
            <a:r>
              <a:rPr lang="en-NZ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, a leading provider of resilience services across Australia and New Zealand. </a:t>
            </a:r>
          </a:p>
          <a:p>
            <a:endParaRPr lang="en-NZ" b="0" i="0" dirty="0">
              <a:solidFill>
                <a:srgbClr val="242424"/>
              </a:solidFill>
              <a:effectLst/>
              <a:latin typeface="Segoe UI" panose="020B0502040204020203" pitchFamily="34" charset="0"/>
            </a:endParaRPr>
          </a:p>
          <a:p>
            <a:r>
              <a:rPr lang="en-NZ" b="0" dirty="0"/>
              <a:t>Tim has worked in corporate communications in Australia for 20+ years including at Channel 7, Rugby Australia and in state and federal politics. </a:t>
            </a:r>
          </a:p>
          <a:p>
            <a:endParaRPr lang="en-NZ" b="0" dirty="0"/>
          </a:p>
          <a:p>
            <a:r>
              <a:rPr lang="en-NZ" b="0" dirty="0"/>
              <a:t>He was Media Manager and Corporate Communications Manager at the NSW Police Force for seven years where critical incidents and major reputational challenges were a daily occurrence.</a:t>
            </a:r>
          </a:p>
          <a:p>
            <a:endParaRPr lang="en-NZ" b="0" dirty="0"/>
          </a:p>
          <a:p>
            <a:r>
              <a:rPr lang="en-NZ" b="0" dirty="0"/>
              <a:t>He now specialises in crisis communications at </a:t>
            </a:r>
            <a:r>
              <a:rPr lang="en-NZ" b="0" dirty="0" err="1"/>
              <a:t>RiskLogic</a:t>
            </a:r>
            <a:r>
              <a:rPr lang="en-NZ" b="0" dirty="0"/>
              <a:t>, helping clients prepare for and respond to cyber attacks, natural disasters, death and injury, corporate misconduct and other major incidents and disruptions.</a:t>
            </a:r>
          </a:p>
          <a:p>
            <a:endParaRPr lang="en-NZ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9EFEAD-6DDF-93F0-0FC0-15DBA523FD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E4909A-ECEF-0140-9510-BF7B5B3B1384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77731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A8C7D1-B429-F0DE-B87F-25C74923A7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BD4DBA-B2C0-4FC1-9EF8-7EF27AEC8C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27278E-AE18-720F-9170-FC0659F8F8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b="1" dirty="0"/>
              <a:t>[Matt Copland]  - handover to </a:t>
            </a:r>
            <a:r>
              <a:rPr lang="en-NZ" b="1" dirty="0" err="1"/>
              <a:t>RiskLogic</a:t>
            </a:r>
            <a:endParaRPr lang="en-NZ" b="1" dirty="0"/>
          </a:p>
          <a:p>
            <a:endParaRPr lang="en-NZ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dirty="0"/>
              <a:t>For are next section on Crisis Communication we are lucky enough to be joined by: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NZ" b="1" dirty="0"/>
          </a:p>
          <a:p>
            <a:r>
              <a:rPr lang="en-NZ" b="1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Tim Archer</a:t>
            </a:r>
            <a:r>
              <a:rPr lang="en-NZ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 is the Head of Communications at </a:t>
            </a:r>
            <a:r>
              <a:rPr lang="en-NZ" b="0" i="0" dirty="0" err="1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RiskLogic</a:t>
            </a:r>
            <a:r>
              <a:rPr lang="en-NZ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, a leading provider of resilience services across Australia and New Zealand. </a:t>
            </a:r>
          </a:p>
          <a:p>
            <a:endParaRPr lang="en-NZ" b="0" i="0" dirty="0">
              <a:solidFill>
                <a:srgbClr val="242424"/>
              </a:solidFill>
              <a:effectLst/>
              <a:latin typeface="Segoe UI" panose="020B0502040204020203" pitchFamily="34" charset="0"/>
            </a:endParaRPr>
          </a:p>
          <a:p>
            <a:r>
              <a:rPr lang="en-NZ" b="0" dirty="0"/>
              <a:t>Tim has worked in corporate communications in Australia for 20+ years including at Channel 7, Rugby Australia and in state and federal politics. </a:t>
            </a:r>
          </a:p>
          <a:p>
            <a:endParaRPr lang="en-NZ" b="0" dirty="0"/>
          </a:p>
          <a:p>
            <a:r>
              <a:rPr lang="en-NZ" b="0" dirty="0"/>
              <a:t>He was Media Manager and Corporate Communications Manager at the NSW Police Force for seven years where critical incidents and major reputational challenges were a daily occurrence.</a:t>
            </a:r>
          </a:p>
          <a:p>
            <a:endParaRPr lang="en-NZ" b="0" dirty="0"/>
          </a:p>
          <a:p>
            <a:r>
              <a:rPr lang="en-NZ" b="0" dirty="0"/>
              <a:t>He now specialises in crisis communications at </a:t>
            </a:r>
            <a:r>
              <a:rPr lang="en-NZ" b="0" dirty="0" err="1"/>
              <a:t>RiskLogic</a:t>
            </a:r>
            <a:r>
              <a:rPr lang="en-NZ" b="0" dirty="0"/>
              <a:t>, helping clients prepare for and respond to cyber attacks, natural disasters, death and injury, corporate misconduct and other major incidents and disruptions.</a:t>
            </a:r>
          </a:p>
          <a:p>
            <a:endParaRPr lang="en-NZ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E41FF4-F90D-DEF2-8A20-BA2C48BBBD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E4909A-ECEF-0140-9510-BF7B5B3B1384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9225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E4909A-ECEF-0140-9510-BF7B5B3B138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36316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E51491-24FB-E457-A290-565EA0109B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CC03E1-E4C4-606C-8DEC-803C52DFD1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A57957D-41B6-FFB1-144E-E64B19C3C0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b="1" dirty="0"/>
              <a:t>[Matt Copland]  - handover to </a:t>
            </a:r>
            <a:r>
              <a:rPr lang="en-NZ" b="1" dirty="0" err="1"/>
              <a:t>RiskLogic</a:t>
            </a:r>
            <a:endParaRPr lang="en-NZ" b="1" dirty="0"/>
          </a:p>
          <a:p>
            <a:endParaRPr lang="en-NZ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dirty="0"/>
              <a:t>For are next section on Crisis Communication we are lucky enough to be joined by: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NZ" b="1" dirty="0"/>
          </a:p>
          <a:p>
            <a:r>
              <a:rPr lang="en-NZ" b="1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Tim Archer</a:t>
            </a:r>
            <a:r>
              <a:rPr lang="en-NZ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 is the Head of Communications at </a:t>
            </a:r>
            <a:r>
              <a:rPr lang="en-NZ" b="0" i="0" dirty="0" err="1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RiskLogic</a:t>
            </a:r>
            <a:r>
              <a:rPr lang="en-NZ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, a leading provider of resilience services across Australia and New Zealand. </a:t>
            </a:r>
          </a:p>
          <a:p>
            <a:endParaRPr lang="en-NZ" b="0" i="0" dirty="0">
              <a:solidFill>
                <a:srgbClr val="242424"/>
              </a:solidFill>
              <a:effectLst/>
              <a:latin typeface="Segoe UI" panose="020B0502040204020203" pitchFamily="34" charset="0"/>
            </a:endParaRPr>
          </a:p>
          <a:p>
            <a:r>
              <a:rPr lang="en-NZ" b="0" dirty="0"/>
              <a:t>Tim has worked in corporate communications in Australia for 20+ years including at Channel 7, Rugby Australia and in state and federal politics. </a:t>
            </a:r>
          </a:p>
          <a:p>
            <a:endParaRPr lang="en-NZ" b="0" dirty="0"/>
          </a:p>
          <a:p>
            <a:r>
              <a:rPr lang="en-NZ" b="0" dirty="0"/>
              <a:t>He was Media Manager and Corporate Communications Manager at the NSW Police Force for seven years where critical incidents and major reputational challenges were a daily occurrence.</a:t>
            </a:r>
          </a:p>
          <a:p>
            <a:endParaRPr lang="en-NZ" b="0" dirty="0"/>
          </a:p>
          <a:p>
            <a:r>
              <a:rPr lang="en-NZ" b="0" dirty="0"/>
              <a:t>He now specialises in crisis communications at </a:t>
            </a:r>
            <a:r>
              <a:rPr lang="en-NZ" b="0" dirty="0" err="1"/>
              <a:t>RiskLogic</a:t>
            </a:r>
            <a:r>
              <a:rPr lang="en-NZ" b="0" dirty="0"/>
              <a:t>, helping clients prepare for and respond to cyber attacks, natural disasters, death and injury, corporate misconduct and other major incidents and disruptions.</a:t>
            </a:r>
          </a:p>
          <a:p>
            <a:endParaRPr lang="en-NZ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DE6126-BBA6-E52A-5080-CC3E427F3F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E4909A-ECEF-0140-9510-BF7B5B3B1384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03103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B0FAEF-E0B2-2E22-131E-B3C8436EAF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03EB11-9A6E-27A6-E5A4-7C7BA9FB4F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51404D-5177-537F-CB0F-6F1D294B6B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b="1" dirty="0"/>
              <a:t>[Matt Copland]  - handover to </a:t>
            </a:r>
            <a:r>
              <a:rPr lang="en-NZ" b="1" dirty="0" err="1"/>
              <a:t>RiskLogic</a:t>
            </a:r>
            <a:endParaRPr lang="en-NZ" b="1" dirty="0"/>
          </a:p>
          <a:p>
            <a:endParaRPr lang="en-NZ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dirty="0"/>
              <a:t>For are next section on Crisis Communication we are lucky enough to be joined by: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NZ" b="1" dirty="0"/>
          </a:p>
          <a:p>
            <a:r>
              <a:rPr lang="en-NZ" b="1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Tim Archer</a:t>
            </a:r>
            <a:r>
              <a:rPr lang="en-NZ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 is the Head of Communications at </a:t>
            </a:r>
            <a:r>
              <a:rPr lang="en-NZ" b="0" i="0" dirty="0" err="1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RiskLogic</a:t>
            </a:r>
            <a:r>
              <a:rPr lang="en-NZ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, a leading provider of resilience services across Australia and New Zealand. </a:t>
            </a:r>
          </a:p>
          <a:p>
            <a:endParaRPr lang="en-NZ" b="0" i="0" dirty="0">
              <a:solidFill>
                <a:srgbClr val="242424"/>
              </a:solidFill>
              <a:effectLst/>
              <a:latin typeface="Segoe UI" panose="020B0502040204020203" pitchFamily="34" charset="0"/>
            </a:endParaRPr>
          </a:p>
          <a:p>
            <a:r>
              <a:rPr lang="en-NZ" b="0" dirty="0"/>
              <a:t>Tim has worked in corporate communications in Australia for 20+ years including at Channel 7, Rugby Australia and in state and federal politics. </a:t>
            </a:r>
          </a:p>
          <a:p>
            <a:endParaRPr lang="en-NZ" b="0" dirty="0"/>
          </a:p>
          <a:p>
            <a:r>
              <a:rPr lang="en-NZ" b="0" dirty="0"/>
              <a:t>He was Media Manager and Corporate Communications Manager at the NSW Police Force for seven years where critical incidents and major reputational challenges were a daily occurrence.</a:t>
            </a:r>
          </a:p>
          <a:p>
            <a:endParaRPr lang="en-NZ" b="0" dirty="0"/>
          </a:p>
          <a:p>
            <a:r>
              <a:rPr lang="en-NZ" b="0" dirty="0"/>
              <a:t>He now specialises in crisis communications at </a:t>
            </a:r>
            <a:r>
              <a:rPr lang="en-NZ" b="0" dirty="0" err="1"/>
              <a:t>RiskLogic</a:t>
            </a:r>
            <a:r>
              <a:rPr lang="en-NZ" b="0" dirty="0"/>
              <a:t>, helping clients prepare for and respond to cyber attacks, natural disasters, death and injury, corporate misconduct and other major incidents and disruptions.</a:t>
            </a:r>
          </a:p>
          <a:p>
            <a:endParaRPr lang="en-NZ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03DB2-ACCE-6AE4-8227-B0496B0131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E4909A-ECEF-0140-9510-BF7B5B3B1384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048822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64C390-2006-7107-2BFD-A287C4948D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82ADCA-41AE-F36C-896E-219011C179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F1BA362-6750-A834-6C44-639610378B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b="1" dirty="0"/>
              <a:t>[Matt Copland]  - handover to </a:t>
            </a:r>
            <a:r>
              <a:rPr lang="en-NZ" b="1" dirty="0" err="1"/>
              <a:t>RiskLogic</a:t>
            </a:r>
            <a:endParaRPr lang="en-NZ" b="1" dirty="0"/>
          </a:p>
          <a:p>
            <a:endParaRPr lang="en-NZ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dirty="0"/>
              <a:t>For are next section on Crisis Communication we are lucky enough to be joined by: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NZ" b="1" dirty="0"/>
          </a:p>
          <a:p>
            <a:r>
              <a:rPr lang="en-NZ" b="1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Tim Archer</a:t>
            </a:r>
            <a:r>
              <a:rPr lang="en-NZ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 is the Head of Communications at </a:t>
            </a:r>
            <a:r>
              <a:rPr lang="en-NZ" b="0" i="0" dirty="0" err="1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RiskLogic</a:t>
            </a:r>
            <a:r>
              <a:rPr lang="en-NZ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, a leading provider of resilience services across Australia and New Zealand. </a:t>
            </a:r>
          </a:p>
          <a:p>
            <a:endParaRPr lang="en-NZ" b="0" i="0" dirty="0">
              <a:solidFill>
                <a:srgbClr val="242424"/>
              </a:solidFill>
              <a:effectLst/>
              <a:latin typeface="Segoe UI" panose="020B0502040204020203" pitchFamily="34" charset="0"/>
            </a:endParaRPr>
          </a:p>
          <a:p>
            <a:r>
              <a:rPr lang="en-NZ" b="0" dirty="0"/>
              <a:t>Tim has worked in corporate communications in Australia for 20+ years including at Channel 7, Rugby Australia and in state and federal politics. </a:t>
            </a:r>
          </a:p>
          <a:p>
            <a:endParaRPr lang="en-NZ" b="0" dirty="0"/>
          </a:p>
          <a:p>
            <a:r>
              <a:rPr lang="en-NZ" b="0" dirty="0"/>
              <a:t>He was Media Manager and Corporate Communications Manager at the NSW Police Force for seven years where critical incidents and major reputational challenges were a daily occurrence.</a:t>
            </a:r>
          </a:p>
          <a:p>
            <a:endParaRPr lang="en-NZ" b="0" dirty="0"/>
          </a:p>
          <a:p>
            <a:r>
              <a:rPr lang="en-NZ" b="0" dirty="0"/>
              <a:t>He now specialises in crisis communications at </a:t>
            </a:r>
            <a:r>
              <a:rPr lang="en-NZ" b="0" dirty="0" err="1"/>
              <a:t>RiskLogic</a:t>
            </a:r>
            <a:r>
              <a:rPr lang="en-NZ" b="0" dirty="0"/>
              <a:t>, helping clients prepare for and respond to cyber attacks, natural disasters, death and injury, corporate misconduct and other major incidents and disruptions.</a:t>
            </a:r>
          </a:p>
          <a:p>
            <a:endParaRPr lang="en-NZ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A66E95-0DF5-7C61-8262-8B246CA514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E4909A-ECEF-0140-9510-BF7B5B3B1384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77473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314D28-CD7B-24D3-3B75-54B460D027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09D1E6-BB27-FE69-1731-E74C06306C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5EBA0B-4FE4-801C-E629-3056D5F27C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b="1" dirty="0"/>
              <a:t>[Matt Copland]  - handover to </a:t>
            </a:r>
            <a:r>
              <a:rPr lang="en-NZ" b="1" dirty="0" err="1"/>
              <a:t>RiskLogic</a:t>
            </a:r>
            <a:endParaRPr lang="en-NZ" b="1" dirty="0"/>
          </a:p>
          <a:p>
            <a:endParaRPr lang="en-NZ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dirty="0"/>
              <a:t>For are next section on Crisis Communication we are lucky enough to be joined by: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NZ" b="1" dirty="0"/>
          </a:p>
          <a:p>
            <a:r>
              <a:rPr lang="en-NZ" b="1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Tim Archer</a:t>
            </a:r>
            <a:r>
              <a:rPr lang="en-NZ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 is the Head of Communications at </a:t>
            </a:r>
            <a:r>
              <a:rPr lang="en-NZ" b="0" i="0" dirty="0" err="1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RiskLogic</a:t>
            </a:r>
            <a:r>
              <a:rPr lang="en-NZ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, a leading provider of resilience services across Australia and New Zealand. </a:t>
            </a:r>
          </a:p>
          <a:p>
            <a:endParaRPr lang="en-NZ" b="0" i="0" dirty="0">
              <a:solidFill>
                <a:srgbClr val="242424"/>
              </a:solidFill>
              <a:effectLst/>
              <a:latin typeface="Segoe UI" panose="020B0502040204020203" pitchFamily="34" charset="0"/>
            </a:endParaRPr>
          </a:p>
          <a:p>
            <a:r>
              <a:rPr lang="en-NZ" b="0" dirty="0"/>
              <a:t>Tim has worked in corporate communications in Australia for 20+ years including at Channel 7, Rugby Australia and in state and federal politics. </a:t>
            </a:r>
          </a:p>
          <a:p>
            <a:endParaRPr lang="en-NZ" b="0" dirty="0"/>
          </a:p>
          <a:p>
            <a:r>
              <a:rPr lang="en-NZ" b="0" dirty="0"/>
              <a:t>He was Media Manager and Corporate Communications Manager at the NSW Police Force for seven years where critical incidents and major reputational challenges were a daily occurrence.</a:t>
            </a:r>
          </a:p>
          <a:p>
            <a:endParaRPr lang="en-NZ" b="0" dirty="0"/>
          </a:p>
          <a:p>
            <a:r>
              <a:rPr lang="en-NZ" b="0" dirty="0"/>
              <a:t>He now specialises in crisis communications at </a:t>
            </a:r>
            <a:r>
              <a:rPr lang="en-NZ" b="0" dirty="0" err="1"/>
              <a:t>RiskLogic</a:t>
            </a:r>
            <a:r>
              <a:rPr lang="en-NZ" b="0" dirty="0"/>
              <a:t>, helping clients prepare for and respond to cyber attacks, natural disasters, death and injury, corporate misconduct and other major incidents and disruptions.</a:t>
            </a:r>
          </a:p>
          <a:p>
            <a:endParaRPr lang="en-NZ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BFB2B8-C401-9223-6AF9-8775976218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E4909A-ECEF-0140-9510-BF7B5B3B1384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132682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E4909A-ECEF-0140-9510-BF7B5B3B1384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103742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A2331E-2D2A-7322-D145-2FBEB9D9D1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71789D-7070-A6C1-6F81-5BC701ABBD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C7DDD8-9278-7C88-65EA-3D5C97102B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EAF8BC-88CA-CEFC-19A4-EBF50AA98B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E4909A-ECEF-0140-9510-BF7B5B3B1384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39937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8EEA0B-BD2E-A8E3-6E2D-613150CCEE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B52B07-A4D0-54D9-896E-22FECE48FD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1F8B29A-B3D7-DE4D-F9D2-A404F755DA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20CC9A-3189-FEA8-6D49-698675D4E2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E4909A-ECEF-0140-9510-BF7B5B3B1384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6417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8A2442-4E20-553D-A5D9-97E223A881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B612285-B566-C75A-8F7B-2244E8DFCE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0BE8BC-F57F-201F-3996-C248B27214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C85794-CADB-BF74-232B-6D527CAF63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E4909A-ECEF-0140-9510-BF7B5B3B1384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82147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E4909A-ECEF-0140-9510-BF7B5B3B13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2955928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E4909A-ECEF-0140-9510-BF7B5B3B1384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0717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8BE05A-8B17-4547-ADFF-B6590CDF3C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21B8DFC-6E51-4907-17E1-09300D90D5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33F316-58BF-7787-F0BD-551CE24CE4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393848-8DA7-E494-41F6-C7081FE184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E4909A-ECEF-0140-9510-BF7B5B3B13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14974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E4909A-ECEF-0140-9510-BF7B5B3B138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542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3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3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3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3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3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3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3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3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png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00A3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F5B23-CE21-EA45-AC6C-C21B66B88A0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03117" y="1023575"/>
            <a:ext cx="10895847" cy="654482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Presentation Title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01EB47-632D-8044-8AA8-3A21C5768E4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3118" y="1867678"/>
            <a:ext cx="7051561" cy="1001135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Description text</a:t>
            </a:r>
            <a:endParaRPr lang="en-US"/>
          </a:p>
        </p:txBody>
      </p:sp>
      <p:pic>
        <p:nvPicPr>
          <p:cNvPr id="11" name="Picture 10" descr="Text, logo&#10;&#10;Description automatically generated">
            <a:extLst>
              <a:ext uri="{FF2B5EF4-FFF2-40B4-BE49-F238E27FC236}">
                <a16:creationId xmlns:a16="http://schemas.microsoft.com/office/drawing/2014/main" id="{E7895902-1956-C64A-9FCC-995FDB8F25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160" y="278852"/>
            <a:ext cx="2192482" cy="283825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ADF9E0D-F9B1-3742-9CA7-B62AE865EC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3118" y="3058435"/>
            <a:ext cx="2998787" cy="301454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Date</a:t>
            </a:r>
            <a:endParaRPr lang="en-US"/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291BB443-CA14-DA44-A853-E44B89110B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0498" y="2787022"/>
            <a:ext cx="12312995" cy="414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439835"/>
      </p:ext>
    </p:extLst>
  </p:cSld>
  <p:clrMapOvr>
    <a:masterClrMapping/>
  </p:clrMapOvr>
  <p:hf sldNum="0" hdr="0" dt="0"/>
  <p:extLst>
    <p:ext uri="{DCECCB84-F9BA-43D5-87BE-67443E8EF086}">
      <p15:sldGuideLst xmlns:p15="http://schemas.microsoft.com/office/powerpoint/2012/main">
        <p15:guide id="1" pos="438">
          <p15:clr>
            <a:srgbClr val="FBAE40"/>
          </p15:clr>
        </p15:guide>
        <p15:guide id="2" pos="7242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Opener Image &amp; Graphic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B78453A-EDF3-3448-8E98-D639FF030B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1C78D5A-517E-F940-9B26-A4531D6B6F4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5325" y="5104969"/>
            <a:ext cx="10747032" cy="647650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Section Title</a:t>
            </a:r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D6BF260-E84F-9D4A-A7C6-7FEFC7824F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615" y="4841915"/>
            <a:ext cx="1474084" cy="116555"/>
          </a:xfrm>
          <a:prstGeom prst="rect">
            <a:avLst/>
          </a:prstGeom>
        </p:spPr>
      </p:pic>
      <p:pic>
        <p:nvPicPr>
          <p:cNvPr id="14" name="Picture 13" descr="Shape, circle&#10;&#10;Description automatically generated">
            <a:extLst>
              <a:ext uri="{FF2B5EF4-FFF2-40B4-BE49-F238E27FC236}">
                <a16:creationId xmlns:a16="http://schemas.microsoft.com/office/drawing/2014/main" id="{F5B1B982-D507-094D-B78A-DE01E618A4D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2134" y="423008"/>
            <a:ext cx="5040466" cy="478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1691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Opener Plain">
    <p:bg>
      <p:bgPr>
        <a:solidFill>
          <a:srgbClr val="00A3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7639FB-868D-3B4A-AC95-B5E1EB82B4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0725" y="2130549"/>
            <a:ext cx="5375275" cy="13335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Description Text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1765E8-18F0-2C40-8D1D-557200043F1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5324" y="785486"/>
            <a:ext cx="10870599" cy="647650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Section Title</a:t>
            </a:r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F0E0944-1A9D-604F-B00B-46B3C1578E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615" y="549275"/>
            <a:ext cx="1474084" cy="116555"/>
          </a:xfrm>
          <a:prstGeom prst="rect">
            <a:avLst/>
          </a:prstGeom>
        </p:spPr>
      </p:pic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CCE0B9E9-2737-1841-BBFD-12C4B36F77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2" r="492" b="1789"/>
          <a:stretch/>
        </p:blipFill>
        <p:spPr>
          <a:xfrm>
            <a:off x="-1" y="2787022"/>
            <a:ext cx="12192001" cy="4070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0119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Opener Plain">
    <p:bg>
      <p:bgPr>
        <a:solidFill>
          <a:srgbClr val="193E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7639FB-868D-3B4A-AC95-B5E1EB82B4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0725" y="2130549"/>
            <a:ext cx="5375275" cy="13335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Description Text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1765E8-18F0-2C40-8D1D-557200043F1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5325" y="785486"/>
            <a:ext cx="10808816" cy="647650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Section Title</a:t>
            </a:r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F0E0944-1A9D-604F-B00B-46B3C1578E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615" y="549275"/>
            <a:ext cx="1474084" cy="116555"/>
          </a:xfrm>
          <a:prstGeom prst="rect">
            <a:avLst/>
          </a:prstGeom>
        </p:spPr>
      </p:pic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CCE0B9E9-2737-1841-BBFD-12C4B36F77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2" r="492" b="1789"/>
          <a:stretch/>
        </p:blipFill>
        <p:spPr>
          <a:xfrm>
            <a:off x="-1" y="2787022"/>
            <a:ext cx="12192001" cy="4070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0771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Opener Plain">
    <p:bg>
      <p:bgPr>
        <a:solidFill>
          <a:srgbClr val="BE94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7639FB-868D-3B4A-AC95-B5E1EB82B4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0725" y="2130549"/>
            <a:ext cx="5375275" cy="13335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Description Text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1765E8-18F0-2C40-8D1D-557200043F1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5324" y="785486"/>
            <a:ext cx="10858243" cy="647650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Section Title</a:t>
            </a:r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F0E0944-1A9D-604F-B00B-46B3C1578E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615" y="549275"/>
            <a:ext cx="1474084" cy="116555"/>
          </a:xfrm>
          <a:prstGeom prst="rect">
            <a:avLst/>
          </a:prstGeom>
        </p:spPr>
      </p:pic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CCE0B9E9-2737-1841-BBFD-12C4B36F77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2" r="492" b="1789"/>
          <a:stretch/>
        </p:blipFill>
        <p:spPr>
          <a:xfrm>
            <a:off x="1" y="2787022"/>
            <a:ext cx="12192000" cy="4070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4456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Opener Plain">
    <p:bg>
      <p:bgPr>
        <a:solidFill>
          <a:srgbClr val="0384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7639FB-868D-3B4A-AC95-B5E1EB82B4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0725" y="2130549"/>
            <a:ext cx="5375275" cy="13335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Description Text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1765E8-18F0-2C40-8D1D-557200043F1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5324" y="785486"/>
            <a:ext cx="10895313" cy="647650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Section Title</a:t>
            </a:r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F0E0944-1A9D-604F-B00B-46B3C1578E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615" y="549275"/>
            <a:ext cx="1474084" cy="116555"/>
          </a:xfrm>
          <a:prstGeom prst="rect">
            <a:avLst/>
          </a:prstGeom>
        </p:spPr>
      </p:pic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CCE0B9E9-2737-1841-BBFD-12C4B36F77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2" r="492" b="1789"/>
          <a:stretch/>
        </p:blipFill>
        <p:spPr>
          <a:xfrm>
            <a:off x="1" y="2787022"/>
            <a:ext cx="12192000" cy="4070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5534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Opener Plain">
    <p:bg>
      <p:bgPr>
        <a:solidFill>
          <a:srgbClr val="0087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7639FB-868D-3B4A-AC95-B5E1EB82B4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0725" y="2130549"/>
            <a:ext cx="5375275" cy="13335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Description Text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1765E8-18F0-2C40-8D1D-557200043F1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5325" y="785486"/>
            <a:ext cx="10882956" cy="647650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Section Title</a:t>
            </a:r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F0E0944-1A9D-604F-B00B-46B3C1578E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615" y="549275"/>
            <a:ext cx="1474084" cy="116555"/>
          </a:xfrm>
          <a:prstGeom prst="rect">
            <a:avLst/>
          </a:prstGeom>
        </p:spPr>
      </p:pic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CCE0B9E9-2737-1841-BBFD-12C4B36F77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2" r="492" b="1789"/>
          <a:stretch/>
        </p:blipFill>
        <p:spPr>
          <a:xfrm>
            <a:off x="-1" y="2787022"/>
            <a:ext cx="12192001" cy="4070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0302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Opener Plain">
    <p:bg>
      <p:bgPr>
        <a:solidFill>
          <a:srgbClr val="9C21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7639FB-868D-3B4A-AC95-B5E1EB82B4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0725" y="2130549"/>
            <a:ext cx="5375275" cy="13335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Description Text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1765E8-18F0-2C40-8D1D-557200043F1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5324" y="785486"/>
            <a:ext cx="10796459" cy="647650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Section Title</a:t>
            </a:r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F0E0944-1A9D-604F-B00B-46B3C1578E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615" y="549275"/>
            <a:ext cx="1474084" cy="116555"/>
          </a:xfrm>
          <a:prstGeom prst="rect">
            <a:avLst/>
          </a:prstGeom>
        </p:spPr>
      </p:pic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CCE0B9E9-2737-1841-BBFD-12C4B36F77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2" r="492" b="1789"/>
          <a:stretch/>
        </p:blipFill>
        <p:spPr>
          <a:xfrm>
            <a:off x="-1" y="2787022"/>
            <a:ext cx="12192001" cy="4070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8427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Opener Plai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7639FB-868D-3B4A-AC95-B5E1EB82B4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0725" y="2130549"/>
            <a:ext cx="5375275" cy="13335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00A3DB"/>
                </a:solidFill>
              </a:defRPr>
            </a:lvl1pPr>
          </a:lstStyle>
          <a:p>
            <a:pPr lvl="0"/>
            <a:r>
              <a:rPr lang="en-US"/>
              <a:t>Description Text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1765E8-18F0-2C40-8D1D-557200043F1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5324" y="785486"/>
            <a:ext cx="10796459" cy="647650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rgbClr val="00A3DB"/>
                </a:solidFill>
              </a:defRPr>
            </a:lvl1pPr>
          </a:lstStyle>
          <a:p>
            <a:r>
              <a:rPr lang="en-GB"/>
              <a:t>Section Title</a:t>
            </a:r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F0E0944-1A9D-604F-B00B-46B3C1578E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77615" y="559096"/>
            <a:ext cx="1474084" cy="96912"/>
          </a:xfrm>
          <a:prstGeom prst="rect">
            <a:avLst/>
          </a:prstGeom>
          <a:noFill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CE0B9E9-2737-1841-BBFD-12C4B36F77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60498" y="2900997"/>
            <a:ext cx="12312995" cy="39868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805524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Opener Plai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7639FB-868D-3B4A-AC95-B5E1EB82B4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0725" y="2130549"/>
            <a:ext cx="5375275" cy="13335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44585F"/>
                </a:solidFill>
              </a:defRPr>
            </a:lvl1pPr>
          </a:lstStyle>
          <a:p>
            <a:pPr lvl="0"/>
            <a:r>
              <a:rPr lang="en-US"/>
              <a:t>Description Text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1765E8-18F0-2C40-8D1D-557200043F1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5324" y="785486"/>
            <a:ext cx="10796459" cy="647650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rgbClr val="44585F"/>
                </a:solidFill>
              </a:defRPr>
            </a:lvl1pPr>
          </a:lstStyle>
          <a:p>
            <a:r>
              <a:rPr lang="en-GB"/>
              <a:t>Section Title</a:t>
            </a:r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CE0B9E9-2737-1841-BBFD-12C4B36F77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60498" y="2900997"/>
            <a:ext cx="12312995" cy="3986820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EE80B7-E403-0F4D-86D0-47CD89F1349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77616" y="559096"/>
            <a:ext cx="1474082" cy="969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35182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ll Quote / Feature Text">
    <p:bg>
      <p:bgPr>
        <a:solidFill>
          <a:srgbClr val="00A3DB">
            <a:alpha val="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49022B-345F-4540-962A-EA02759C61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225" y="1215651"/>
            <a:ext cx="2743200" cy="2169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EF01DD-8374-8B40-8D6F-28F90522127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5166" y="6234811"/>
            <a:ext cx="12362331" cy="623189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29C3796-A396-2443-9085-EFBF62C3FD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5325" y="1614552"/>
            <a:ext cx="5400675" cy="3108325"/>
          </a:xfrm>
        </p:spPr>
        <p:txBody>
          <a:bodyPr>
            <a:normAutofit/>
          </a:bodyPr>
          <a:lstStyle>
            <a:lvl1pPr marL="0" indent="0">
              <a:buNone/>
              <a:defRPr sz="3500">
                <a:latin typeface="+mn-lt"/>
              </a:defRPr>
            </a:lvl1pPr>
          </a:lstStyle>
          <a:p>
            <a:r>
              <a:rPr lang="en-US" b="1" err="1">
                <a:solidFill>
                  <a:srgbClr val="00A3DB"/>
                </a:solidFill>
              </a:rPr>
              <a:t>Whakamana</a:t>
            </a:r>
            <a:r>
              <a:rPr lang="en-US" b="1">
                <a:solidFill>
                  <a:srgbClr val="00A3DB"/>
                </a:solidFill>
              </a:rPr>
              <a:t> I </a:t>
            </a:r>
            <a:r>
              <a:rPr lang="en-US" b="1" err="1">
                <a:solidFill>
                  <a:srgbClr val="00A3DB"/>
                </a:solidFill>
              </a:rPr>
              <a:t>te</a:t>
            </a:r>
            <a:r>
              <a:rPr lang="en-US" b="1">
                <a:solidFill>
                  <a:srgbClr val="00A3DB"/>
                </a:solidFill>
              </a:rPr>
              <a:t> mauri </a:t>
            </a:r>
            <a:br>
              <a:rPr lang="en-US" b="1">
                <a:solidFill>
                  <a:srgbClr val="00A3DB"/>
                </a:solidFill>
              </a:rPr>
            </a:br>
            <a:r>
              <a:rPr lang="en-US" b="1" err="1">
                <a:solidFill>
                  <a:srgbClr val="00A3DB"/>
                </a:solidFill>
              </a:rPr>
              <a:t>hiko</a:t>
            </a:r>
            <a:r>
              <a:rPr lang="en-US" b="1">
                <a:solidFill>
                  <a:srgbClr val="00A3DB"/>
                </a:solidFill>
              </a:rPr>
              <a:t> </a:t>
            </a:r>
            <a:r>
              <a:rPr lang="en-US" b="1" err="1">
                <a:solidFill>
                  <a:srgbClr val="00A3DB"/>
                </a:solidFill>
              </a:rPr>
              <a:t>tū</a:t>
            </a:r>
            <a:r>
              <a:rPr lang="en-US" b="1">
                <a:solidFill>
                  <a:srgbClr val="00A3DB"/>
                </a:solidFill>
              </a:rPr>
              <a:t> </a:t>
            </a:r>
            <a:r>
              <a:rPr lang="en-US" b="1" err="1">
                <a:solidFill>
                  <a:srgbClr val="00A3DB"/>
                </a:solidFill>
              </a:rPr>
              <a:t>mai</a:t>
            </a:r>
            <a:r>
              <a:rPr lang="en-US" b="1">
                <a:solidFill>
                  <a:srgbClr val="00A3DB"/>
                </a:solidFill>
              </a:rPr>
              <a:t> Aotearoa. </a:t>
            </a:r>
            <a:br>
              <a:rPr lang="en-US" b="1">
                <a:solidFill>
                  <a:srgbClr val="00A3DB"/>
                </a:solidFill>
              </a:rPr>
            </a:br>
            <a:r>
              <a:rPr lang="en-US">
                <a:solidFill>
                  <a:srgbClr val="00A3DB"/>
                </a:solidFill>
              </a:rPr>
              <a:t>Empowering the energy </a:t>
            </a:r>
            <a:br>
              <a:rPr lang="en-US">
                <a:solidFill>
                  <a:srgbClr val="00A3DB"/>
                </a:solidFill>
              </a:rPr>
            </a:br>
            <a:r>
              <a:rPr lang="en-US">
                <a:solidFill>
                  <a:srgbClr val="00A3DB"/>
                </a:solidFill>
              </a:rPr>
              <a:t>future for New Zealand.</a:t>
            </a:r>
          </a:p>
        </p:txBody>
      </p:sp>
    </p:spTree>
    <p:extLst>
      <p:ext uri="{BB962C8B-B14F-4D97-AF65-F5344CB8AC3E}">
        <p14:creationId xmlns:p14="http://schemas.microsoft.com/office/powerpoint/2010/main" val="2097544065"/>
      </p:ext>
    </p:extLst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gradFill>
          <a:gsLst>
            <a:gs pos="0">
              <a:srgbClr val="00A3DB"/>
            </a:gs>
            <a:gs pos="100000">
              <a:srgbClr val="193E6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F5B23-CE21-EA45-AC6C-C21B66B88A0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03117" y="1023575"/>
            <a:ext cx="10985299" cy="654482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Presentation Title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01EB47-632D-8044-8AA8-3A21C5768E4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3118" y="1867678"/>
            <a:ext cx="7051561" cy="1001135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Description text</a:t>
            </a:r>
            <a:endParaRPr lang="en-US"/>
          </a:p>
        </p:txBody>
      </p:sp>
      <p:pic>
        <p:nvPicPr>
          <p:cNvPr id="11" name="Picture 10" descr="Text, logo&#10;&#10;Description automatically generated">
            <a:extLst>
              <a:ext uri="{FF2B5EF4-FFF2-40B4-BE49-F238E27FC236}">
                <a16:creationId xmlns:a16="http://schemas.microsoft.com/office/drawing/2014/main" id="{E7895902-1956-C64A-9FCC-995FDB8F25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160" y="278852"/>
            <a:ext cx="2192482" cy="283825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ADF9E0D-F9B1-3742-9CA7-B62AE865EC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3118" y="3058435"/>
            <a:ext cx="2998787" cy="301454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Date</a:t>
            </a:r>
            <a:endParaRPr lang="en-US"/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291BB443-CA14-DA44-A853-E44B89110B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0498" y="2787022"/>
            <a:ext cx="12312995" cy="414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423859"/>
      </p:ext>
    </p:extLst>
  </p:cSld>
  <p:clrMapOvr>
    <a:masterClrMapping/>
  </p:clrMapOvr>
  <p:hf sldNum="0" hdr="0" dt="0"/>
  <p:extLst>
    <p:ext uri="{DCECCB84-F9BA-43D5-87BE-67443E8EF086}">
      <p15:sldGuideLst xmlns:p15="http://schemas.microsoft.com/office/powerpoint/2012/main">
        <p15:guide id="1" pos="438">
          <p15:clr>
            <a:srgbClr val="FBAE40"/>
          </p15:clr>
        </p15:guide>
        <p15:guide id="2" pos="7242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and a child sitting at a table with a computer&#10;&#10;Description automatically generated with low confidence">
            <a:extLst>
              <a:ext uri="{FF2B5EF4-FFF2-40B4-BE49-F238E27FC236}">
                <a16:creationId xmlns:a16="http://schemas.microsoft.com/office/drawing/2014/main" id="{7C9BF6D1-824B-E94D-940C-1B71EE0166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81AA43-8889-484B-A1FE-FF492CDB4D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5166" y="6234811"/>
            <a:ext cx="12362331" cy="623189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CA02E3B-2945-3F40-86E1-6BFD241CF21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33779" y="803783"/>
            <a:ext cx="4098925" cy="2460625"/>
          </a:xfrm>
        </p:spPr>
        <p:txBody>
          <a:bodyPr/>
          <a:lstStyle>
            <a:lvl1pPr marL="0" indent="0">
              <a:buNone/>
              <a:defRPr>
                <a:latin typeface="+mn-lt"/>
              </a:defRPr>
            </a:lvl1pPr>
          </a:lstStyle>
          <a:p>
            <a:r>
              <a:rPr lang="en-US" sz="2800" b="1" err="1">
                <a:solidFill>
                  <a:schemeClr val="bg1"/>
                </a:solidFill>
              </a:rPr>
              <a:t>Whakamana</a:t>
            </a:r>
            <a:r>
              <a:rPr lang="en-US" sz="2800" b="1">
                <a:solidFill>
                  <a:schemeClr val="bg1"/>
                </a:solidFill>
              </a:rPr>
              <a:t> I </a:t>
            </a:r>
            <a:r>
              <a:rPr lang="en-US" sz="2800" b="1" err="1">
                <a:solidFill>
                  <a:schemeClr val="bg1"/>
                </a:solidFill>
              </a:rPr>
              <a:t>te</a:t>
            </a:r>
            <a:r>
              <a:rPr lang="en-US" sz="2800" b="1">
                <a:solidFill>
                  <a:schemeClr val="bg1"/>
                </a:solidFill>
              </a:rPr>
              <a:t> mauri </a:t>
            </a:r>
            <a:r>
              <a:rPr lang="en-US" sz="2800" b="1" err="1">
                <a:solidFill>
                  <a:schemeClr val="bg1"/>
                </a:solidFill>
              </a:rPr>
              <a:t>hiko</a:t>
            </a:r>
            <a:r>
              <a:rPr lang="en-US" sz="2800" b="1">
                <a:solidFill>
                  <a:schemeClr val="bg1"/>
                </a:solidFill>
              </a:rPr>
              <a:t> </a:t>
            </a:r>
            <a:r>
              <a:rPr lang="en-US" sz="2800" b="1" err="1">
                <a:solidFill>
                  <a:schemeClr val="bg1"/>
                </a:solidFill>
              </a:rPr>
              <a:t>tū</a:t>
            </a:r>
            <a:r>
              <a:rPr lang="en-US" sz="2800" b="1">
                <a:solidFill>
                  <a:schemeClr val="bg1"/>
                </a:solidFill>
              </a:rPr>
              <a:t> </a:t>
            </a:r>
            <a:r>
              <a:rPr lang="en-US" sz="2800" b="1" err="1">
                <a:solidFill>
                  <a:schemeClr val="bg1"/>
                </a:solidFill>
              </a:rPr>
              <a:t>mai</a:t>
            </a:r>
            <a:r>
              <a:rPr lang="en-US" sz="2800" b="1">
                <a:solidFill>
                  <a:schemeClr val="bg1"/>
                </a:solidFill>
              </a:rPr>
              <a:t> Aotearoa. </a:t>
            </a:r>
            <a:r>
              <a:rPr lang="en-US" sz="2800">
                <a:solidFill>
                  <a:schemeClr val="bg1"/>
                </a:solidFill>
              </a:rPr>
              <a:t>Empowering the energy future for New Zealand.</a:t>
            </a:r>
          </a:p>
        </p:txBody>
      </p:sp>
    </p:spTree>
    <p:extLst>
      <p:ext uri="{BB962C8B-B14F-4D97-AF65-F5344CB8AC3E}">
        <p14:creationId xmlns:p14="http://schemas.microsoft.com/office/powerpoint/2010/main" val="1027445419"/>
      </p:ext>
    </p:extLst>
  </p:cSld>
  <p:clrMapOvr>
    <a:masterClrMapping/>
  </p:clrMapOvr>
  <p:hf sldNum="0" hd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B739A2A4-9684-324C-8EF9-DC51CB3FC7C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03117" y="549275"/>
            <a:ext cx="6142525" cy="654482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rgbClr val="00A3DB"/>
                </a:solidFill>
              </a:defRPr>
            </a:lvl1pPr>
          </a:lstStyle>
          <a:p>
            <a:r>
              <a:rPr lang="en-GB"/>
              <a:t>Slide Heading</a:t>
            </a:r>
            <a:endParaRPr lang="en-US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AF104B76-A304-CF44-911F-340C9AE489E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3118" y="1504828"/>
            <a:ext cx="5392882" cy="2442139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NZ"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Intro text </a:t>
            </a: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 lorem ipsum dolor sit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93D38A-BBC2-4047-A8AC-29769D16DE5F}"/>
              </a:ext>
            </a:extLst>
          </p:cNvPr>
          <p:cNvSpPr txBox="1"/>
          <p:nvPr userDrawn="1"/>
        </p:nvSpPr>
        <p:spPr>
          <a:xfrm>
            <a:off x="2185639" y="16726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1D1A0AA3-542D-EF49-BCE0-BC85FC70371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159174" y="0"/>
            <a:ext cx="5038725" cy="645291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image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C292AA3-814C-7E4A-A54E-96B433E1AA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5166" y="6234811"/>
            <a:ext cx="12362331" cy="62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516448"/>
      </p:ext>
    </p:extLst>
  </p:cSld>
  <p:clrMapOvr>
    <a:masterClrMapping/>
  </p:clrMapOvr>
  <p:hf sldNum="0" hd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Reversed">
    <p:bg>
      <p:bgPr>
        <a:solidFill>
          <a:srgbClr val="1F36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B739A2A4-9684-324C-8EF9-DC51CB3FC7C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03117" y="549275"/>
            <a:ext cx="6068385" cy="654482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GB"/>
              <a:t>Slide Heading</a:t>
            </a:r>
            <a:endParaRPr lang="en-US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AF104B76-A304-CF44-911F-340C9AE489E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3118" y="1504828"/>
            <a:ext cx="5392882" cy="2743899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NZ" sz="2800" b="0" i="0">
                <a:solidFill>
                  <a:schemeClr val="bg1"/>
                </a:solidFill>
                <a:effectLst/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Intro text </a:t>
            </a: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 lorem ipsum dolor sit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4D1458F-B6B2-084D-8501-9C33E9348C2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153275" y="0"/>
            <a:ext cx="5038725" cy="64420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image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111783-D4E2-654D-A029-D2E75F6612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5166" y="6234811"/>
            <a:ext cx="12362331" cy="62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881176"/>
      </p:ext>
    </p:extLst>
  </p:cSld>
  <p:clrMapOvr>
    <a:masterClrMapping/>
  </p:clrMapOvr>
  <p:hf sldNum="0"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Bullet Po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1B3F731-98EA-F544-8A2A-50049236137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03117" y="549275"/>
            <a:ext cx="11011087" cy="654482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rgbClr val="00A3DB"/>
                </a:solidFill>
              </a:defRPr>
            </a:lvl1pPr>
          </a:lstStyle>
          <a:p>
            <a:r>
              <a:rPr lang="en-GB"/>
              <a:t>Slide Heading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D7F42E-6BDC-0840-B204-D22E3D07D5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5166" y="6234811"/>
            <a:ext cx="12362331" cy="623189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9B87A621-E50F-40D4-B273-8E62E30FA51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3117" y="1504828"/>
            <a:ext cx="10917383" cy="2544286"/>
          </a:xfrm>
        </p:spPr>
        <p:txBody>
          <a:bodyPr>
            <a:spAutoFit/>
          </a:bodyPr>
          <a:lstStyle>
            <a:lvl1pPr marL="361950" indent="-361950">
              <a:spcBef>
                <a:spcPts val="1000"/>
              </a:spcBef>
              <a:defRPr sz="2800">
                <a:solidFill>
                  <a:schemeClr val="accent1"/>
                </a:solidFill>
                <a:latin typeface="+mj-lt"/>
              </a:defRPr>
            </a:lvl1pPr>
            <a:lvl2pPr marL="714375" indent="-352425">
              <a:spcBef>
                <a:spcPts val="1000"/>
              </a:spcBef>
              <a:defRPr sz="2800">
                <a:solidFill>
                  <a:schemeClr val="accent1"/>
                </a:solidFill>
                <a:latin typeface="+mj-lt"/>
              </a:defRPr>
            </a:lvl2pPr>
            <a:lvl3pPr marL="1076325" indent="-361950">
              <a:spcBef>
                <a:spcPts val="1000"/>
              </a:spcBef>
              <a:defRPr sz="2800">
                <a:solidFill>
                  <a:schemeClr val="accent1"/>
                </a:solidFill>
                <a:latin typeface="+mj-lt"/>
              </a:defRPr>
            </a:lvl3pPr>
            <a:lvl4pPr marL="1438275" indent="-361950">
              <a:spcBef>
                <a:spcPts val="1000"/>
              </a:spcBef>
              <a:defRPr sz="2800">
                <a:solidFill>
                  <a:schemeClr val="accent1"/>
                </a:solidFill>
                <a:latin typeface="+mj-lt"/>
              </a:defRPr>
            </a:lvl4pPr>
            <a:lvl5pPr marL="1790700" indent="-352425">
              <a:spcBef>
                <a:spcPts val="1000"/>
              </a:spcBef>
              <a:defRPr sz="28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671034270"/>
      </p:ext>
    </p:extLst>
  </p:cSld>
  <p:clrMapOvr>
    <a:masterClrMapping/>
  </p:clrMapOvr>
  <p:hf sldNum="0" hd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Bullet Point Reversed">
    <p:bg>
      <p:bgPr>
        <a:solidFill>
          <a:srgbClr val="00A3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1B3F731-98EA-F544-8A2A-50049236137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03117" y="549275"/>
            <a:ext cx="10986375" cy="654482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GB"/>
              <a:t>Slide Heading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D35CE5-9132-AC4C-A306-9F1001ABCD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5166" y="6234811"/>
            <a:ext cx="12362331" cy="623189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2F27D9-FA2A-4C03-8339-B72CD9BAAC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3117" y="1504828"/>
            <a:ext cx="10917383" cy="2544286"/>
          </a:xfrm>
        </p:spPr>
        <p:txBody>
          <a:bodyPr>
            <a:spAutoFit/>
          </a:bodyPr>
          <a:lstStyle>
            <a:lvl1pPr marL="361950" indent="-361950">
              <a:spcBef>
                <a:spcPts val="1000"/>
              </a:spcBef>
              <a:defRPr sz="2800">
                <a:solidFill>
                  <a:schemeClr val="bg1"/>
                </a:solidFill>
                <a:latin typeface="+mj-lt"/>
              </a:defRPr>
            </a:lvl1pPr>
            <a:lvl2pPr marL="714375" indent="-352425">
              <a:spcBef>
                <a:spcPts val="1000"/>
              </a:spcBef>
              <a:defRPr sz="2800">
                <a:solidFill>
                  <a:schemeClr val="bg1"/>
                </a:solidFill>
                <a:latin typeface="+mj-lt"/>
              </a:defRPr>
            </a:lvl2pPr>
            <a:lvl3pPr marL="1076325" indent="-361950">
              <a:spcBef>
                <a:spcPts val="1000"/>
              </a:spcBef>
              <a:defRPr sz="2800">
                <a:solidFill>
                  <a:schemeClr val="bg1"/>
                </a:solidFill>
                <a:latin typeface="+mj-lt"/>
              </a:defRPr>
            </a:lvl3pPr>
            <a:lvl4pPr marL="1438275" indent="-361950">
              <a:spcBef>
                <a:spcPts val="1000"/>
              </a:spcBef>
              <a:defRPr sz="2800">
                <a:solidFill>
                  <a:schemeClr val="bg1"/>
                </a:solidFill>
                <a:latin typeface="+mj-lt"/>
              </a:defRPr>
            </a:lvl4pPr>
            <a:lvl5pPr marL="1790700" indent="-352425">
              <a:spcBef>
                <a:spcPts val="1000"/>
              </a:spcBef>
              <a:defRPr sz="2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579684978"/>
      </p:ext>
    </p:extLst>
  </p:cSld>
  <p:clrMapOvr>
    <a:masterClrMapping/>
  </p:clrMapOvr>
  <p:hf sldNum="0" hd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Diagram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CC62723A-448F-B348-ABD7-20AC38419D4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5324" y="5940056"/>
            <a:ext cx="5400675" cy="368669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NZ" sz="1100" b="0" i="0" smtClean="0">
                <a:solidFill>
                  <a:srgbClr val="44585F"/>
                </a:solidFill>
                <a:effectLst/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Diagram Caption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DC03262-BA03-6248-8C76-B702A842BB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00970" y="549275"/>
            <a:ext cx="10795706" cy="663040"/>
          </a:xfrm>
        </p:spPr>
        <p:txBody>
          <a:bodyPr anchor="b">
            <a:noAutofit/>
          </a:bodyPr>
          <a:lstStyle>
            <a:lvl1pPr algn="l">
              <a:defRPr sz="3000">
                <a:solidFill>
                  <a:srgbClr val="44585F"/>
                </a:solidFill>
              </a:defRPr>
            </a:lvl1pPr>
          </a:lstStyle>
          <a:p>
            <a:r>
              <a:rPr lang="en-GB"/>
              <a:t>Slide Heading</a:t>
            </a:r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D4E2E3E-103B-D24C-B60C-C131D2B7C74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460830" y="1342515"/>
            <a:ext cx="8035846" cy="459754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 Click icon to add graph or table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15EC23C-D6F4-2F4F-9BDF-13664B4C618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5325" y="1346056"/>
            <a:ext cx="2522538" cy="3530600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latin typeface="+mj-lt"/>
              </a:defRPr>
            </a:lvl1pPr>
            <a:lvl2pPr marL="457200" indent="0">
              <a:buNone/>
              <a:defRPr>
                <a:latin typeface="+mj-lt"/>
              </a:defRPr>
            </a:lvl2pPr>
            <a:lvl3pPr marL="914400" indent="0">
              <a:buNone/>
              <a:defRPr>
                <a:latin typeface="+mj-lt"/>
              </a:defRPr>
            </a:lvl3pPr>
            <a:lvl4pPr marL="1371600" indent="0">
              <a:buNone/>
              <a:defRPr>
                <a:latin typeface="+mj-lt"/>
              </a:defRPr>
            </a:lvl4pPr>
            <a:lvl5pPr marL="1828800" indent="0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Body text </a:t>
            </a: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 lorem ipsum dolor sit </a:t>
            </a:r>
            <a:r>
              <a:rPr lang="en-US" err="1"/>
              <a:t>amet</a:t>
            </a:r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1EA7C63-0233-FA4B-A263-3126FF4193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5166" y="6234811"/>
            <a:ext cx="12362331" cy="62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0522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dt="0"/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Text / 2 Heading Lev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77613F7-365A-1346-B835-BDA5AE3C6E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03117" y="549275"/>
            <a:ext cx="5981887" cy="654482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rgbClr val="00A3DB"/>
                </a:solidFill>
              </a:defRPr>
            </a:lvl1pPr>
          </a:lstStyle>
          <a:p>
            <a:r>
              <a:rPr lang="en-GB"/>
              <a:t>Slide Heading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5D29B9-1FAF-964F-B31B-D468AEFF5C0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3263" y="3608589"/>
            <a:ext cx="5981741" cy="339788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rgbClr val="91C33F"/>
                </a:solidFill>
                <a:latin typeface="+mn-lt"/>
              </a:defRPr>
            </a:lvl1pPr>
          </a:lstStyle>
          <a:p>
            <a:pPr lvl="0"/>
            <a:r>
              <a:rPr lang="en-GB"/>
              <a:t>Sub-Heading Style</a:t>
            </a:r>
            <a:endParaRPr lang="en-US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996F511E-ED4A-5848-B62C-68A5646E189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63009" y="0"/>
            <a:ext cx="5235575" cy="6447295"/>
          </a:xfrm>
        </p:spPr>
        <p:txBody>
          <a:bodyPr/>
          <a:lstStyle/>
          <a:p>
            <a:r>
              <a:rPr lang="en-US"/>
              <a:t>Click icon to add image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3003EC-17E6-DB47-8BD5-35AA9652F5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5166" y="6234811"/>
            <a:ext cx="12362331" cy="623189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441784-756F-49F8-BA62-1D7D0C890F9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03884" y="1301301"/>
            <a:ext cx="5981119" cy="1990288"/>
          </a:xfrm>
        </p:spPr>
        <p:txBody>
          <a:bodyPr>
            <a:spAutoFit/>
          </a:bodyPr>
          <a:lstStyle>
            <a:lvl1pPr>
              <a:spcBef>
                <a:spcPts val="1000"/>
              </a:spcBef>
              <a:defRPr sz="2000">
                <a:solidFill>
                  <a:schemeClr val="accent2"/>
                </a:solidFill>
                <a:latin typeface="+mj-lt"/>
              </a:defRPr>
            </a:lvl1pPr>
            <a:lvl2pPr>
              <a:spcBef>
                <a:spcPts val="1000"/>
              </a:spcBef>
              <a:defRPr sz="2000">
                <a:solidFill>
                  <a:schemeClr val="accent2"/>
                </a:solidFill>
                <a:latin typeface="+mj-lt"/>
              </a:defRPr>
            </a:lvl2pPr>
            <a:lvl3pPr>
              <a:spcBef>
                <a:spcPts val="1000"/>
              </a:spcBef>
              <a:defRPr sz="2000">
                <a:solidFill>
                  <a:schemeClr val="accent2"/>
                </a:solidFill>
                <a:latin typeface="+mj-lt"/>
              </a:defRPr>
            </a:lvl3pPr>
            <a:lvl4pPr>
              <a:spcBef>
                <a:spcPts val="1000"/>
              </a:spcBef>
              <a:defRPr sz="2000">
                <a:solidFill>
                  <a:schemeClr val="accent2"/>
                </a:solidFill>
                <a:latin typeface="+mj-lt"/>
              </a:defRPr>
            </a:lvl4pPr>
            <a:lvl5pPr>
              <a:spcBef>
                <a:spcPts val="1000"/>
              </a:spcBef>
              <a:defRPr sz="2000">
                <a:solidFill>
                  <a:schemeClr val="accent2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77F7D207-F69A-45EA-A1DF-DAED58D6058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03884" y="4096450"/>
            <a:ext cx="5981119" cy="1990288"/>
          </a:xfrm>
        </p:spPr>
        <p:txBody>
          <a:bodyPr>
            <a:spAutoFit/>
          </a:bodyPr>
          <a:lstStyle>
            <a:lvl1pPr>
              <a:spcBef>
                <a:spcPts val="1000"/>
              </a:spcBef>
              <a:defRPr sz="2000">
                <a:solidFill>
                  <a:schemeClr val="accent2"/>
                </a:solidFill>
                <a:latin typeface="+mj-lt"/>
              </a:defRPr>
            </a:lvl1pPr>
            <a:lvl2pPr>
              <a:spcBef>
                <a:spcPts val="1000"/>
              </a:spcBef>
              <a:defRPr sz="2000">
                <a:solidFill>
                  <a:schemeClr val="accent2"/>
                </a:solidFill>
                <a:latin typeface="+mj-lt"/>
              </a:defRPr>
            </a:lvl2pPr>
            <a:lvl3pPr>
              <a:spcBef>
                <a:spcPts val="1000"/>
              </a:spcBef>
              <a:defRPr sz="2000">
                <a:solidFill>
                  <a:schemeClr val="accent2"/>
                </a:solidFill>
                <a:latin typeface="+mj-lt"/>
              </a:defRPr>
            </a:lvl3pPr>
            <a:lvl4pPr>
              <a:spcBef>
                <a:spcPts val="1000"/>
              </a:spcBef>
              <a:defRPr sz="2000">
                <a:solidFill>
                  <a:schemeClr val="accent2"/>
                </a:solidFill>
                <a:latin typeface="+mj-lt"/>
              </a:defRPr>
            </a:lvl4pPr>
            <a:lvl5pPr>
              <a:spcBef>
                <a:spcPts val="1000"/>
              </a:spcBef>
              <a:defRPr sz="2000">
                <a:solidFill>
                  <a:schemeClr val="accent2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014976302"/>
      </p:ext>
    </p:extLst>
  </p:cSld>
  <p:clrMapOvr>
    <a:masterClrMapping/>
  </p:clrMapOvr>
  <p:hf sldNum="0" hd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rgbClr val="00A3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6B5B228C-991E-F44C-971B-FEDFAABA6F00}"/>
              </a:ext>
            </a:extLst>
          </p:cNvPr>
          <p:cNvSpPr txBox="1"/>
          <p:nvPr userDrawn="1"/>
        </p:nvSpPr>
        <p:spPr>
          <a:xfrm>
            <a:off x="4514188" y="5406104"/>
            <a:ext cx="317182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TRANSPOWER.CO.NZ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65B721C-9CED-C542-A640-D87FEF64CD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14188" y="3161238"/>
            <a:ext cx="3171825" cy="993775"/>
          </a:xfrm>
        </p:spPr>
        <p:txBody>
          <a:bodyPr>
            <a:noAutofit/>
          </a:bodyPr>
          <a:lstStyle>
            <a:lvl1pPr marL="0" indent="0" algn="ctr">
              <a:buNone/>
              <a:defRPr sz="3200" b="1">
                <a:solidFill>
                  <a:schemeClr val="bg1"/>
                </a:solidFill>
                <a:latin typeface="+mn-lt"/>
              </a:defRPr>
            </a:lvl1pPr>
            <a:lvl2pPr>
              <a:defRPr sz="3200"/>
            </a:lvl2pPr>
            <a:lvl3pPr>
              <a:defRPr sz="3200"/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GB"/>
              <a:t>Thank you</a:t>
            </a:r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863A30B-5E83-A64C-80C5-4A0F023F55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9688" y="2941066"/>
            <a:ext cx="1952624" cy="15439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9CDC15E-7A48-1944-B604-05C676AEAA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1760" y="5588006"/>
            <a:ext cx="12415520" cy="103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87912"/>
      </p:ext>
    </p:extLst>
  </p:cSld>
  <p:clrMapOvr>
    <a:masterClrMapping/>
  </p:clrMapOvr>
  <p:hf sldNum="0" hdr="0" dt="0"/>
  <p:extLst>
    <p:ext uri="{DCECCB84-F9BA-43D5-87BE-67443E8EF086}">
      <p15:sldGuideLst xmlns:p15="http://schemas.microsoft.com/office/powerpoint/2012/main">
        <p15:guide id="1" pos="438">
          <p15:clr>
            <a:srgbClr val="FBAE40"/>
          </p15:clr>
        </p15:guide>
        <p15:guide id="2" pos="7242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00A3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F5B23-CE21-EA45-AC6C-C21B66B88A0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03118" y="1023575"/>
            <a:ext cx="9829800" cy="654482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Presentation Title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01EB47-632D-8044-8AA8-3A21C5768E4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3118" y="1867678"/>
            <a:ext cx="7051561" cy="1001135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Description text</a:t>
            </a:r>
            <a:endParaRPr lang="en-US"/>
          </a:p>
        </p:txBody>
      </p:sp>
      <p:pic>
        <p:nvPicPr>
          <p:cNvPr id="11" name="Picture 10" descr="Text, logo&#10;&#10;Description automatically generated">
            <a:extLst>
              <a:ext uri="{FF2B5EF4-FFF2-40B4-BE49-F238E27FC236}">
                <a16:creationId xmlns:a16="http://schemas.microsoft.com/office/drawing/2014/main" id="{E7895902-1956-C64A-9FCC-995FDB8F25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160" y="278852"/>
            <a:ext cx="2192482" cy="283825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ADF9E0D-F9B1-3742-9CA7-B62AE865EC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3118" y="3058435"/>
            <a:ext cx="2998787" cy="301454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Date</a:t>
            </a:r>
            <a:endParaRPr lang="en-US"/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291BB443-CA14-DA44-A853-E44B89110B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0498" y="2787022"/>
            <a:ext cx="12312995" cy="414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8524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8">
          <p15:clr>
            <a:srgbClr val="FBAE40"/>
          </p15:clr>
        </p15:guide>
        <p15:guide id="2" pos="724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gradFill>
          <a:gsLst>
            <a:gs pos="0">
              <a:srgbClr val="00A3DB"/>
            </a:gs>
            <a:gs pos="100000">
              <a:srgbClr val="193E6A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F5B23-CE21-EA45-AC6C-C21B66B88A0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03118" y="1023575"/>
            <a:ext cx="9829800" cy="654482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Presentation Title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01EB47-632D-8044-8AA8-3A21C5768E4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3118" y="1867678"/>
            <a:ext cx="7051561" cy="1001135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Description text</a:t>
            </a:r>
            <a:endParaRPr lang="en-US"/>
          </a:p>
        </p:txBody>
      </p:sp>
      <p:pic>
        <p:nvPicPr>
          <p:cNvPr id="11" name="Picture 10" descr="Text, logo&#10;&#10;Description automatically generated">
            <a:extLst>
              <a:ext uri="{FF2B5EF4-FFF2-40B4-BE49-F238E27FC236}">
                <a16:creationId xmlns:a16="http://schemas.microsoft.com/office/drawing/2014/main" id="{E7895902-1956-C64A-9FCC-995FDB8F25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160" y="278852"/>
            <a:ext cx="2192482" cy="283825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ADF9E0D-F9B1-3742-9CA7-B62AE865EC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3118" y="3058435"/>
            <a:ext cx="2998787" cy="301454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Date</a:t>
            </a:r>
            <a:endParaRPr lang="en-US"/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291BB443-CA14-DA44-A853-E44B89110B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0498" y="2787022"/>
            <a:ext cx="12312995" cy="414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101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8">
          <p15:clr>
            <a:srgbClr val="FBAE40"/>
          </p15:clr>
        </p15:guide>
        <p15:guide id="2" pos="724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Opener Image &amp; Graphic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sky, outdoor, mountain, nature&#10;&#10;Description automatically generated">
            <a:extLst>
              <a:ext uri="{FF2B5EF4-FFF2-40B4-BE49-F238E27FC236}">
                <a16:creationId xmlns:a16="http://schemas.microsoft.com/office/drawing/2014/main" id="{02F7F4FD-6F6F-9C40-ABD1-E31A9209B0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69F6EBD-4D98-C042-B1E1-97FCE570A00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5324" y="5104969"/>
            <a:ext cx="10658475" cy="647650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Section Title</a:t>
            </a: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E9E485-E4D9-8747-BD0A-0DAFE1C029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615" y="4841915"/>
            <a:ext cx="1474084" cy="116555"/>
          </a:xfrm>
          <a:prstGeom prst="rect">
            <a:avLst/>
          </a:prstGeom>
        </p:spPr>
      </p:pic>
      <p:pic>
        <p:nvPicPr>
          <p:cNvPr id="12" name="Picture 11" descr="Shape, circle&#10;&#10;Description automatically generated">
            <a:extLst>
              <a:ext uri="{FF2B5EF4-FFF2-40B4-BE49-F238E27FC236}">
                <a16:creationId xmlns:a16="http://schemas.microsoft.com/office/drawing/2014/main" id="{4614487C-BD46-EC49-AC42-46276CF72E2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2134" y="423008"/>
            <a:ext cx="5040466" cy="478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3934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Opener Image &amp; Graphic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sky, outdoor, mountain, nature&#10;&#10;Description automatically generated">
            <a:extLst>
              <a:ext uri="{FF2B5EF4-FFF2-40B4-BE49-F238E27FC236}">
                <a16:creationId xmlns:a16="http://schemas.microsoft.com/office/drawing/2014/main" id="{02F7F4FD-6F6F-9C40-ABD1-E31A9209B0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69F6EBD-4D98-C042-B1E1-97FCE570A00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5325" y="5104969"/>
            <a:ext cx="8111270" cy="647650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Section Title</a:t>
            </a: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E9E485-E4D9-8747-BD0A-0DAFE1C029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615" y="4841915"/>
            <a:ext cx="1474084" cy="116555"/>
          </a:xfrm>
          <a:prstGeom prst="rect">
            <a:avLst/>
          </a:prstGeom>
        </p:spPr>
      </p:pic>
      <p:pic>
        <p:nvPicPr>
          <p:cNvPr id="12" name="Picture 11" descr="Shape, circle&#10;&#10;Description automatically generated">
            <a:extLst>
              <a:ext uri="{FF2B5EF4-FFF2-40B4-BE49-F238E27FC236}">
                <a16:creationId xmlns:a16="http://schemas.microsoft.com/office/drawing/2014/main" id="{4614487C-BD46-EC49-AC42-46276CF72E2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2134" y="423008"/>
            <a:ext cx="5040466" cy="478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9024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Opener Image &amp; Graphic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ky, grass, outdoor, field&#10;&#10;Description automatically generated">
            <a:extLst>
              <a:ext uri="{FF2B5EF4-FFF2-40B4-BE49-F238E27FC236}">
                <a16:creationId xmlns:a16="http://schemas.microsoft.com/office/drawing/2014/main" id="{5B2AACC7-8F5D-EC4D-AB80-001C147186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14E0D3B-FB17-6046-912B-4DD23EBD949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5325" y="5104969"/>
            <a:ext cx="8111270" cy="647650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Section Title</a:t>
            </a:r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6D2A3E7-1C8A-6D40-AD8A-9C7AFD48012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615" y="4841915"/>
            <a:ext cx="1474084" cy="116555"/>
          </a:xfrm>
          <a:prstGeom prst="rect">
            <a:avLst/>
          </a:prstGeom>
        </p:spPr>
      </p:pic>
      <p:pic>
        <p:nvPicPr>
          <p:cNvPr id="13" name="Picture 12" descr="Shape, circle&#10;&#10;Description automatically generated">
            <a:extLst>
              <a:ext uri="{FF2B5EF4-FFF2-40B4-BE49-F238E27FC236}">
                <a16:creationId xmlns:a16="http://schemas.microsoft.com/office/drawing/2014/main" id="{86EFBA9C-B7E2-5543-970E-43045EB7766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2134" y="423008"/>
            <a:ext cx="5040466" cy="478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0061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Opener Image &amp; Graphic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picture containing person&#10;&#10;Description automatically generated">
            <a:extLst>
              <a:ext uri="{FF2B5EF4-FFF2-40B4-BE49-F238E27FC236}">
                <a16:creationId xmlns:a16="http://schemas.microsoft.com/office/drawing/2014/main" id="{92927F82-5524-9B45-990D-636BE5050C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4DAF129-1CF9-9B45-AEF3-A2BE3995CFA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5325" y="5104969"/>
            <a:ext cx="8111270" cy="647650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Section Title </a:t>
            </a:r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6482ED9-98CC-254B-B192-37C19E1DF0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615" y="4841915"/>
            <a:ext cx="1474084" cy="116555"/>
          </a:xfrm>
          <a:prstGeom prst="rect">
            <a:avLst/>
          </a:prstGeom>
        </p:spPr>
      </p:pic>
      <p:pic>
        <p:nvPicPr>
          <p:cNvPr id="12" name="Picture 11" descr="Shape, circle&#10;&#10;Description automatically generated">
            <a:extLst>
              <a:ext uri="{FF2B5EF4-FFF2-40B4-BE49-F238E27FC236}">
                <a16:creationId xmlns:a16="http://schemas.microsoft.com/office/drawing/2014/main" id="{8C0CBCD5-7E32-0840-A889-3FB4006D77C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2134" y="423008"/>
            <a:ext cx="5040466" cy="478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5272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Opener Image &amp; Graphic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ss, sky, outdoor, field&#10;&#10;Description automatically generated">
            <a:extLst>
              <a:ext uri="{FF2B5EF4-FFF2-40B4-BE49-F238E27FC236}">
                <a16:creationId xmlns:a16="http://schemas.microsoft.com/office/drawing/2014/main" id="{9107AF23-0F86-534A-A215-E0CB836C02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1DDC1E4-2081-5740-BD48-154007C0629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5325" y="5104969"/>
            <a:ext cx="8111270" cy="647650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Section Title</a:t>
            </a:r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C5CA6AC-3EA8-264B-B1EB-F4E0E0B4B9F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615" y="4841915"/>
            <a:ext cx="1474084" cy="116555"/>
          </a:xfrm>
          <a:prstGeom prst="rect">
            <a:avLst/>
          </a:prstGeom>
        </p:spPr>
      </p:pic>
      <p:pic>
        <p:nvPicPr>
          <p:cNvPr id="12" name="Picture 11" descr="Shape, circle&#10;&#10;Description automatically generated">
            <a:extLst>
              <a:ext uri="{FF2B5EF4-FFF2-40B4-BE49-F238E27FC236}">
                <a16:creationId xmlns:a16="http://schemas.microsoft.com/office/drawing/2014/main" id="{3CBF3B1F-919A-8D47-B584-2CE1C870899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2134" y="423008"/>
            <a:ext cx="5040466" cy="478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3534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Opener Image &amp; Graphic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C472BF3-E234-0E4E-8D68-A4DA08F30A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1DDC1E4-2081-5740-BD48-154007C0629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5325" y="5104969"/>
            <a:ext cx="8111270" cy="647650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Section Title</a:t>
            </a:r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C5CA6AC-3EA8-264B-B1EB-F4E0E0B4B9F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615" y="4841915"/>
            <a:ext cx="1474084" cy="116555"/>
          </a:xfrm>
          <a:prstGeom prst="rect">
            <a:avLst/>
          </a:prstGeom>
        </p:spPr>
      </p:pic>
      <p:pic>
        <p:nvPicPr>
          <p:cNvPr id="12" name="Picture 11" descr="Shape, circle&#10;&#10;Description automatically generated">
            <a:extLst>
              <a:ext uri="{FF2B5EF4-FFF2-40B4-BE49-F238E27FC236}">
                <a16:creationId xmlns:a16="http://schemas.microsoft.com/office/drawing/2014/main" id="{3CBF3B1F-919A-8D47-B584-2CE1C870899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2134" y="423008"/>
            <a:ext cx="5040466" cy="478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8023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Opener Image &amp; Graphic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sky, outdoor, person, mountain&#10;&#10;Description automatically generated">
            <a:extLst>
              <a:ext uri="{FF2B5EF4-FFF2-40B4-BE49-F238E27FC236}">
                <a16:creationId xmlns:a16="http://schemas.microsoft.com/office/drawing/2014/main" id="{01C55A09-B1F4-F843-A82F-6324B4EC91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1C78D5A-517E-F940-9B26-A4531D6B6F4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5325" y="5104969"/>
            <a:ext cx="8111270" cy="647650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Section Title</a:t>
            </a:r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D6BF260-E84F-9D4A-A7C6-7FEFC7824F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615" y="4841915"/>
            <a:ext cx="1474084" cy="116555"/>
          </a:xfrm>
          <a:prstGeom prst="rect">
            <a:avLst/>
          </a:prstGeom>
        </p:spPr>
      </p:pic>
      <p:pic>
        <p:nvPicPr>
          <p:cNvPr id="14" name="Picture 13" descr="Shape, circle&#10;&#10;Description automatically generated">
            <a:extLst>
              <a:ext uri="{FF2B5EF4-FFF2-40B4-BE49-F238E27FC236}">
                <a16:creationId xmlns:a16="http://schemas.microsoft.com/office/drawing/2014/main" id="{F5B1B982-D507-094D-B78A-DE01E618A4D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2134" y="423008"/>
            <a:ext cx="5040466" cy="478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1381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Opener Image &amp; Graphic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25C31F-E5AD-3841-899B-88B94EE0F9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1C78D5A-517E-F940-9B26-A4531D6B6F4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5325" y="5104969"/>
            <a:ext cx="8111270" cy="647650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Section Title</a:t>
            </a:r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D6BF260-E84F-9D4A-A7C6-7FEFC7824F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615" y="4841915"/>
            <a:ext cx="1474084" cy="116555"/>
          </a:xfrm>
          <a:prstGeom prst="rect">
            <a:avLst/>
          </a:prstGeom>
        </p:spPr>
      </p:pic>
      <p:pic>
        <p:nvPicPr>
          <p:cNvPr id="14" name="Picture 13" descr="Shape, circle&#10;&#10;Description automatically generated">
            <a:extLst>
              <a:ext uri="{FF2B5EF4-FFF2-40B4-BE49-F238E27FC236}">
                <a16:creationId xmlns:a16="http://schemas.microsoft.com/office/drawing/2014/main" id="{F5B1B982-D507-094D-B78A-DE01E618A4D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2134" y="423008"/>
            <a:ext cx="5040466" cy="478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5251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Opener Image &amp; Graphic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B78453A-EDF3-3448-8E98-D639FF030B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1C78D5A-517E-F940-9B26-A4531D6B6F4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5325" y="5104969"/>
            <a:ext cx="8111270" cy="647650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Section Title</a:t>
            </a:r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D6BF260-E84F-9D4A-A7C6-7FEFC7824F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615" y="4841915"/>
            <a:ext cx="1474084" cy="116555"/>
          </a:xfrm>
          <a:prstGeom prst="rect">
            <a:avLst/>
          </a:prstGeom>
        </p:spPr>
      </p:pic>
      <p:pic>
        <p:nvPicPr>
          <p:cNvPr id="14" name="Picture 13" descr="Shape, circle&#10;&#10;Description automatically generated">
            <a:extLst>
              <a:ext uri="{FF2B5EF4-FFF2-40B4-BE49-F238E27FC236}">
                <a16:creationId xmlns:a16="http://schemas.microsoft.com/office/drawing/2014/main" id="{F5B1B982-D507-094D-B78A-DE01E618A4D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2134" y="423008"/>
            <a:ext cx="5040466" cy="478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3050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Opener Plain">
    <p:bg>
      <p:bgPr>
        <a:solidFill>
          <a:srgbClr val="00A3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7639FB-868D-3B4A-AC95-B5E1EB82B4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0725" y="2130549"/>
            <a:ext cx="5375275" cy="13335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Description Text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1765E8-18F0-2C40-8D1D-557200043F1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5325" y="785486"/>
            <a:ext cx="8111270" cy="647650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Section Title</a:t>
            </a:r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F0E0944-1A9D-604F-B00B-46B3C1578E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615" y="549275"/>
            <a:ext cx="1474084" cy="116555"/>
          </a:xfrm>
          <a:prstGeom prst="rect">
            <a:avLst/>
          </a:prstGeom>
        </p:spPr>
      </p:pic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CCE0B9E9-2737-1841-BBFD-12C4B36F77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0498" y="2787022"/>
            <a:ext cx="12312995" cy="414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4658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Opener Plain">
    <p:bg>
      <p:bgPr>
        <a:solidFill>
          <a:srgbClr val="193E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7639FB-868D-3B4A-AC95-B5E1EB82B4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0725" y="2130549"/>
            <a:ext cx="5375275" cy="13335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Description Text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1765E8-18F0-2C40-8D1D-557200043F1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5325" y="785486"/>
            <a:ext cx="8111270" cy="647650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Section Title</a:t>
            </a:r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F0E0944-1A9D-604F-B00B-46B3C1578E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615" y="549275"/>
            <a:ext cx="1474084" cy="116555"/>
          </a:xfrm>
          <a:prstGeom prst="rect">
            <a:avLst/>
          </a:prstGeom>
        </p:spPr>
      </p:pic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CCE0B9E9-2737-1841-BBFD-12C4B36F77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0498" y="2787022"/>
            <a:ext cx="12312995" cy="414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78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Opener Image &amp; Graphic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ky, grass, outdoor, field&#10;&#10;Description automatically generated">
            <a:extLst>
              <a:ext uri="{FF2B5EF4-FFF2-40B4-BE49-F238E27FC236}">
                <a16:creationId xmlns:a16="http://schemas.microsoft.com/office/drawing/2014/main" id="{5B2AACC7-8F5D-EC4D-AB80-001C147186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14E0D3B-FB17-6046-912B-4DD23EBD949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5324" y="5104969"/>
            <a:ext cx="10658475" cy="647650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Section Title</a:t>
            </a:r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6D2A3E7-1C8A-6D40-AD8A-9C7AFD48012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615" y="4841915"/>
            <a:ext cx="1474084" cy="116555"/>
          </a:xfrm>
          <a:prstGeom prst="rect">
            <a:avLst/>
          </a:prstGeom>
        </p:spPr>
      </p:pic>
      <p:pic>
        <p:nvPicPr>
          <p:cNvPr id="13" name="Picture 12" descr="Shape, circle&#10;&#10;Description automatically generated">
            <a:extLst>
              <a:ext uri="{FF2B5EF4-FFF2-40B4-BE49-F238E27FC236}">
                <a16:creationId xmlns:a16="http://schemas.microsoft.com/office/drawing/2014/main" id="{86EFBA9C-B7E2-5543-970E-43045EB7766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2134" y="423008"/>
            <a:ext cx="5040466" cy="478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5040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Opener Plain">
    <p:bg>
      <p:bgPr>
        <a:solidFill>
          <a:srgbClr val="BE94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7639FB-868D-3B4A-AC95-B5E1EB82B4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0725" y="2130549"/>
            <a:ext cx="5375275" cy="13335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Description Text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1765E8-18F0-2C40-8D1D-557200043F1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5325" y="785486"/>
            <a:ext cx="8111270" cy="647650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Section Title</a:t>
            </a:r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F0E0944-1A9D-604F-B00B-46B3C1578E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615" y="549275"/>
            <a:ext cx="1474084" cy="116555"/>
          </a:xfrm>
          <a:prstGeom prst="rect">
            <a:avLst/>
          </a:prstGeom>
        </p:spPr>
      </p:pic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CCE0B9E9-2737-1841-BBFD-12C4B36F77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0498" y="2787022"/>
            <a:ext cx="12312995" cy="414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5490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Opener Plain">
    <p:bg>
      <p:bgPr>
        <a:solidFill>
          <a:srgbClr val="0384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7639FB-868D-3B4A-AC95-B5E1EB82B4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0725" y="2130549"/>
            <a:ext cx="5375275" cy="13335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Description Text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1765E8-18F0-2C40-8D1D-557200043F1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5325" y="785486"/>
            <a:ext cx="8111270" cy="647650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Section Title</a:t>
            </a:r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F0E0944-1A9D-604F-B00B-46B3C1578E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615" y="549275"/>
            <a:ext cx="1474084" cy="116555"/>
          </a:xfrm>
          <a:prstGeom prst="rect">
            <a:avLst/>
          </a:prstGeom>
        </p:spPr>
      </p:pic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CCE0B9E9-2737-1841-BBFD-12C4B36F77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0498" y="2787022"/>
            <a:ext cx="12312995" cy="414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8052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Opener Plain">
    <p:bg>
      <p:bgPr>
        <a:solidFill>
          <a:srgbClr val="0087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7639FB-868D-3B4A-AC95-B5E1EB82B4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0725" y="2130549"/>
            <a:ext cx="5375275" cy="13335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Description Text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1765E8-18F0-2C40-8D1D-557200043F1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5325" y="785486"/>
            <a:ext cx="8111270" cy="647650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Section Title</a:t>
            </a:r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F0E0944-1A9D-604F-B00B-46B3C1578E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615" y="549275"/>
            <a:ext cx="1474084" cy="116555"/>
          </a:xfrm>
          <a:prstGeom prst="rect">
            <a:avLst/>
          </a:prstGeom>
        </p:spPr>
      </p:pic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CCE0B9E9-2737-1841-BBFD-12C4B36F77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0498" y="2787022"/>
            <a:ext cx="12312995" cy="414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0409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Opener Plain">
    <p:bg>
      <p:bgPr>
        <a:solidFill>
          <a:srgbClr val="9C21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7639FB-868D-3B4A-AC95-B5E1EB82B4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0725" y="2130549"/>
            <a:ext cx="5375275" cy="13335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Description Text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31765E8-18F0-2C40-8D1D-557200043F1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5325" y="785486"/>
            <a:ext cx="8111270" cy="647650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Section Title</a:t>
            </a:r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F0E0944-1A9D-604F-B00B-46B3C1578E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615" y="549275"/>
            <a:ext cx="1474084" cy="116555"/>
          </a:xfrm>
          <a:prstGeom prst="rect">
            <a:avLst/>
          </a:prstGeom>
        </p:spPr>
      </p:pic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CCE0B9E9-2737-1841-BBFD-12C4B36F77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0498" y="2787022"/>
            <a:ext cx="12312995" cy="414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1388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ll Quote / Feature Text">
    <p:bg>
      <p:bgPr>
        <a:solidFill>
          <a:srgbClr val="00A3DB">
            <a:alpha val="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49022B-345F-4540-962A-EA02759C61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225" y="1215651"/>
            <a:ext cx="2743200" cy="2169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EF01DD-8374-8B40-8D6F-28F90522127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5166" y="6234811"/>
            <a:ext cx="12362331" cy="623189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29C3796-A396-2443-9085-EFBF62C3FD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5325" y="1614552"/>
            <a:ext cx="5400675" cy="3108325"/>
          </a:xfrm>
        </p:spPr>
        <p:txBody>
          <a:bodyPr>
            <a:normAutofit/>
          </a:bodyPr>
          <a:lstStyle>
            <a:lvl1pPr marL="0" indent="0">
              <a:buNone/>
              <a:defRPr sz="3500">
                <a:latin typeface="+mn-lt"/>
              </a:defRPr>
            </a:lvl1pPr>
          </a:lstStyle>
          <a:p>
            <a:r>
              <a:rPr lang="en-US" b="1" err="1">
                <a:solidFill>
                  <a:srgbClr val="00A3DB"/>
                </a:solidFill>
              </a:rPr>
              <a:t>Whakamana</a:t>
            </a:r>
            <a:r>
              <a:rPr lang="en-US" b="1">
                <a:solidFill>
                  <a:srgbClr val="00A3DB"/>
                </a:solidFill>
              </a:rPr>
              <a:t> I </a:t>
            </a:r>
            <a:r>
              <a:rPr lang="en-US" b="1" err="1">
                <a:solidFill>
                  <a:srgbClr val="00A3DB"/>
                </a:solidFill>
              </a:rPr>
              <a:t>te</a:t>
            </a:r>
            <a:r>
              <a:rPr lang="en-US" b="1">
                <a:solidFill>
                  <a:srgbClr val="00A3DB"/>
                </a:solidFill>
              </a:rPr>
              <a:t> mauri </a:t>
            </a:r>
            <a:br>
              <a:rPr lang="en-US" b="1">
                <a:solidFill>
                  <a:srgbClr val="00A3DB"/>
                </a:solidFill>
              </a:rPr>
            </a:br>
            <a:r>
              <a:rPr lang="en-US" b="1" err="1">
                <a:solidFill>
                  <a:srgbClr val="00A3DB"/>
                </a:solidFill>
              </a:rPr>
              <a:t>hiko</a:t>
            </a:r>
            <a:r>
              <a:rPr lang="en-US" b="1">
                <a:solidFill>
                  <a:srgbClr val="00A3DB"/>
                </a:solidFill>
              </a:rPr>
              <a:t> </a:t>
            </a:r>
            <a:r>
              <a:rPr lang="en-US" b="1" err="1">
                <a:solidFill>
                  <a:srgbClr val="00A3DB"/>
                </a:solidFill>
              </a:rPr>
              <a:t>tū</a:t>
            </a:r>
            <a:r>
              <a:rPr lang="en-US" b="1">
                <a:solidFill>
                  <a:srgbClr val="00A3DB"/>
                </a:solidFill>
              </a:rPr>
              <a:t> </a:t>
            </a:r>
            <a:r>
              <a:rPr lang="en-US" b="1" err="1">
                <a:solidFill>
                  <a:srgbClr val="00A3DB"/>
                </a:solidFill>
              </a:rPr>
              <a:t>mai</a:t>
            </a:r>
            <a:r>
              <a:rPr lang="en-US" b="1">
                <a:solidFill>
                  <a:srgbClr val="00A3DB"/>
                </a:solidFill>
              </a:rPr>
              <a:t> Aotearoa. </a:t>
            </a:r>
            <a:br>
              <a:rPr lang="en-US" b="1">
                <a:solidFill>
                  <a:srgbClr val="00A3DB"/>
                </a:solidFill>
              </a:rPr>
            </a:br>
            <a:r>
              <a:rPr lang="en-US">
                <a:solidFill>
                  <a:srgbClr val="00A3DB"/>
                </a:solidFill>
              </a:rPr>
              <a:t>Empowering the energy </a:t>
            </a:r>
            <a:br>
              <a:rPr lang="en-US">
                <a:solidFill>
                  <a:srgbClr val="00A3DB"/>
                </a:solidFill>
              </a:rPr>
            </a:br>
            <a:r>
              <a:rPr lang="en-US">
                <a:solidFill>
                  <a:srgbClr val="00A3DB"/>
                </a:solidFill>
              </a:rPr>
              <a:t>future for New Zealand.</a:t>
            </a:r>
          </a:p>
        </p:txBody>
      </p:sp>
    </p:spTree>
    <p:extLst>
      <p:ext uri="{BB962C8B-B14F-4D97-AF65-F5344CB8AC3E}">
        <p14:creationId xmlns:p14="http://schemas.microsoft.com/office/powerpoint/2010/main" val="24527181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and a child sitting at a table with a computer&#10;&#10;Description automatically generated with low confidence">
            <a:extLst>
              <a:ext uri="{FF2B5EF4-FFF2-40B4-BE49-F238E27FC236}">
                <a16:creationId xmlns:a16="http://schemas.microsoft.com/office/drawing/2014/main" id="{7C9BF6D1-824B-E94D-940C-1B71EE0166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3C5DB50-6DEF-FA45-A966-0CBEB2A677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7787" y="549275"/>
            <a:ext cx="1678328" cy="1327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81AA43-8889-484B-A1FE-FF492CDB4D3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5166" y="6234811"/>
            <a:ext cx="12362331" cy="623189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CA02E3B-2945-3F40-86E1-6BFD241CF21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33779" y="803783"/>
            <a:ext cx="4098925" cy="2460625"/>
          </a:xfrm>
        </p:spPr>
        <p:txBody>
          <a:bodyPr/>
          <a:lstStyle>
            <a:lvl1pPr marL="0" indent="0">
              <a:buNone/>
              <a:defRPr>
                <a:latin typeface="+mn-lt"/>
              </a:defRPr>
            </a:lvl1pPr>
          </a:lstStyle>
          <a:p>
            <a:r>
              <a:rPr lang="en-US" sz="2800" b="1" err="1">
                <a:solidFill>
                  <a:schemeClr val="bg1"/>
                </a:solidFill>
              </a:rPr>
              <a:t>Whakamana</a:t>
            </a:r>
            <a:r>
              <a:rPr lang="en-US" sz="2800" b="1">
                <a:solidFill>
                  <a:schemeClr val="bg1"/>
                </a:solidFill>
              </a:rPr>
              <a:t> I </a:t>
            </a:r>
            <a:r>
              <a:rPr lang="en-US" sz="2800" b="1" err="1">
                <a:solidFill>
                  <a:schemeClr val="bg1"/>
                </a:solidFill>
              </a:rPr>
              <a:t>te</a:t>
            </a:r>
            <a:r>
              <a:rPr lang="en-US" sz="2800" b="1">
                <a:solidFill>
                  <a:schemeClr val="bg1"/>
                </a:solidFill>
              </a:rPr>
              <a:t> mauri </a:t>
            </a:r>
            <a:r>
              <a:rPr lang="en-US" sz="2800" b="1" err="1">
                <a:solidFill>
                  <a:schemeClr val="bg1"/>
                </a:solidFill>
              </a:rPr>
              <a:t>hiko</a:t>
            </a:r>
            <a:r>
              <a:rPr lang="en-US" sz="2800" b="1">
                <a:solidFill>
                  <a:schemeClr val="bg1"/>
                </a:solidFill>
              </a:rPr>
              <a:t> </a:t>
            </a:r>
            <a:r>
              <a:rPr lang="en-US" sz="2800" b="1" err="1">
                <a:solidFill>
                  <a:schemeClr val="bg1"/>
                </a:solidFill>
              </a:rPr>
              <a:t>tū</a:t>
            </a:r>
            <a:r>
              <a:rPr lang="en-US" sz="2800" b="1">
                <a:solidFill>
                  <a:schemeClr val="bg1"/>
                </a:solidFill>
              </a:rPr>
              <a:t> </a:t>
            </a:r>
            <a:r>
              <a:rPr lang="en-US" sz="2800" b="1" err="1">
                <a:solidFill>
                  <a:schemeClr val="bg1"/>
                </a:solidFill>
              </a:rPr>
              <a:t>mai</a:t>
            </a:r>
            <a:r>
              <a:rPr lang="en-US" sz="2800" b="1">
                <a:solidFill>
                  <a:schemeClr val="bg1"/>
                </a:solidFill>
              </a:rPr>
              <a:t> Aotearoa. </a:t>
            </a:r>
            <a:r>
              <a:rPr lang="en-US" sz="2800">
                <a:solidFill>
                  <a:schemeClr val="bg1"/>
                </a:solidFill>
              </a:rPr>
              <a:t>Empowering the energy future for New Zealand.</a:t>
            </a:r>
          </a:p>
        </p:txBody>
      </p:sp>
    </p:spTree>
    <p:extLst>
      <p:ext uri="{BB962C8B-B14F-4D97-AF65-F5344CB8AC3E}">
        <p14:creationId xmlns:p14="http://schemas.microsoft.com/office/powerpoint/2010/main" val="19054519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B739A2A4-9684-324C-8EF9-DC51CB3FC7C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03118" y="549275"/>
            <a:ext cx="5392882" cy="654482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rgbClr val="00A3DB"/>
                </a:solidFill>
              </a:defRPr>
            </a:lvl1pPr>
          </a:lstStyle>
          <a:p>
            <a:r>
              <a:rPr lang="en-GB"/>
              <a:t>Slide Heading</a:t>
            </a:r>
            <a:endParaRPr lang="en-US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AF104B76-A304-CF44-911F-340C9AE489E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3118" y="1504828"/>
            <a:ext cx="5392882" cy="2442139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NZ"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Intro text </a:t>
            </a: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 lorem ipsum dolor sit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93D38A-BBC2-4047-A8AC-29769D16DE5F}"/>
              </a:ext>
            </a:extLst>
          </p:cNvPr>
          <p:cNvSpPr txBox="1"/>
          <p:nvPr userDrawn="1"/>
        </p:nvSpPr>
        <p:spPr>
          <a:xfrm>
            <a:off x="2185639" y="16726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1D1A0AA3-542D-EF49-BCE0-BC85FC70371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159174" y="0"/>
            <a:ext cx="5038725" cy="645291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image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C292AA3-814C-7E4A-A54E-96B433E1AA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5166" y="6234811"/>
            <a:ext cx="12362331" cy="62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55056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Reversed">
    <p:bg>
      <p:bgPr>
        <a:solidFill>
          <a:srgbClr val="1F36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B739A2A4-9684-324C-8EF9-DC51CB3FC7C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03118" y="549275"/>
            <a:ext cx="5392882" cy="654482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GB"/>
              <a:t>Slide Heading</a:t>
            </a:r>
            <a:endParaRPr lang="en-US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AF104B76-A304-CF44-911F-340C9AE489E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3118" y="1504828"/>
            <a:ext cx="5392882" cy="2743899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NZ" sz="2800" b="0" i="0">
                <a:solidFill>
                  <a:schemeClr val="bg1"/>
                </a:solidFill>
                <a:effectLst/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Intro text </a:t>
            </a: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 lorem ipsum dolor sit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4D1458F-B6B2-084D-8501-9C33E9348C2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153275" y="0"/>
            <a:ext cx="5038725" cy="64420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image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111783-D4E2-654D-A029-D2E75F6612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5166" y="6234811"/>
            <a:ext cx="12362331" cy="62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5139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Bullet Po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1B3F731-98EA-F544-8A2A-50049236137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03118" y="549275"/>
            <a:ext cx="5392882" cy="654482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rgbClr val="00A3DB"/>
                </a:solidFill>
              </a:defRPr>
            </a:lvl1pPr>
          </a:lstStyle>
          <a:p>
            <a:r>
              <a:rPr lang="en-GB"/>
              <a:t>Slide Heading</a:t>
            </a:r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BDFBEE7-AF31-B94C-82C1-B190F040AE7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3117" y="1504828"/>
            <a:ext cx="8892295" cy="4629754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NZ" sz="2800" b="0" i="0">
                <a:solidFill>
                  <a:srgbClr val="00A3DB"/>
                </a:solidFill>
                <a:effectLst/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Bullet point larger text style lorem ipsum dolor sit </a:t>
            </a:r>
            <a:r>
              <a:rPr lang="en-US" err="1"/>
              <a:t>amet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 lorem ipsum dolor sit </a:t>
            </a:r>
            <a:r>
              <a:rPr lang="en-US" err="1"/>
              <a:t>amet</a:t>
            </a:r>
            <a:endParaRPr lang="en-US"/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Bullet point larger text style lorem ipsum dolor sit </a:t>
            </a:r>
            <a:r>
              <a:rPr lang="en-US" err="1"/>
              <a:t>amet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 lorem ipsum dolor sit </a:t>
            </a:r>
            <a:r>
              <a:rPr lang="en-US" err="1"/>
              <a:t>amet</a:t>
            </a:r>
            <a:endParaRPr lang="en-US"/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Bullet point larger text style lorem ipsum dolor sit </a:t>
            </a:r>
            <a:r>
              <a:rPr lang="en-US" err="1"/>
              <a:t>amet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 lorem ipsum dolor sit </a:t>
            </a:r>
            <a:r>
              <a:rPr lang="en-US" err="1"/>
              <a:t>amet</a:t>
            </a:r>
            <a:endParaRPr lang="en-US"/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Bullet point larger text style lorem ipsum dolor sit </a:t>
            </a:r>
            <a:r>
              <a:rPr lang="en-US" err="1"/>
              <a:t>amet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 lorem ipsum dolor sit </a:t>
            </a:r>
            <a:r>
              <a:rPr lang="en-US" err="1"/>
              <a:t>amet</a:t>
            </a:r>
            <a:endParaRPr lang="en-US"/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Bullet point larger text style lorem ipsum dolor sit </a:t>
            </a:r>
            <a:r>
              <a:rPr lang="en-US" err="1"/>
              <a:t>amet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 lorem ipsum dolor sit </a:t>
            </a:r>
            <a:r>
              <a:rPr lang="en-US" err="1"/>
              <a:t>amet</a:t>
            </a:r>
            <a:endParaRPr lang="en-US"/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D7F42E-6BDC-0840-B204-D22E3D07D5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5166" y="6234811"/>
            <a:ext cx="12362331" cy="62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5265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Bullet Point Reversed">
    <p:bg>
      <p:bgPr>
        <a:solidFill>
          <a:srgbClr val="00A3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1B3F731-98EA-F544-8A2A-50049236137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03118" y="549275"/>
            <a:ext cx="5392882" cy="654482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GB"/>
              <a:t>Slide Heading</a:t>
            </a:r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BDFBEE7-AF31-B94C-82C1-B190F040AE7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3117" y="1504828"/>
            <a:ext cx="8892295" cy="4803897"/>
          </a:xfr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NZ" sz="2800" b="0" i="0">
                <a:solidFill>
                  <a:schemeClr val="bg1"/>
                </a:solidFill>
                <a:effectLst/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Bullet point larger text style lorem ipsum dolor sit </a:t>
            </a:r>
            <a:r>
              <a:rPr lang="en-US" err="1"/>
              <a:t>amet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 lorem ipsum dolor sit </a:t>
            </a:r>
            <a:r>
              <a:rPr lang="en-US" err="1"/>
              <a:t>amet</a:t>
            </a:r>
            <a:endParaRPr lang="en-US"/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Bullet point larger text style lorem ipsum dolor sit </a:t>
            </a:r>
            <a:r>
              <a:rPr lang="en-US" err="1"/>
              <a:t>amet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 lorem ipsum dolor sit </a:t>
            </a:r>
            <a:r>
              <a:rPr lang="en-US" err="1"/>
              <a:t>amet</a:t>
            </a:r>
            <a:endParaRPr lang="en-US"/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Bullet point larger text style lorem ipsum dolor sit </a:t>
            </a:r>
            <a:r>
              <a:rPr lang="en-US" err="1"/>
              <a:t>amet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 lorem ipsum dolor sit </a:t>
            </a:r>
            <a:r>
              <a:rPr lang="en-US" err="1"/>
              <a:t>amet</a:t>
            </a:r>
            <a:endParaRPr lang="en-US"/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Bullet point larger text style lorem ipsum dolor sit </a:t>
            </a:r>
            <a:r>
              <a:rPr lang="en-US" err="1"/>
              <a:t>amet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 lorem ipsum dolor sit </a:t>
            </a:r>
            <a:r>
              <a:rPr lang="en-US" err="1"/>
              <a:t>amet</a:t>
            </a:r>
            <a:endParaRPr lang="en-US"/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Bullet point larger text style lorem ipsum dolor sit </a:t>
            </a:r>
            <a:r>
              <a:rPr lang="en-US" err="1"/>
              <a:t>amet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 lorem ipsum dolor sit </a:t>
            </a:r>
            <a:r>
              <a:rPr lang="en-US" err="1"/>
              <a:t>amet</a:t>
            </a:r>
            <a:endParaRPr lang="en-US"/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D35CE5-9132-AC4C-A306-9F1001ABCD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5166" y="6234811"/>
            <a:ext cx="12362331" cy="62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0696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Opener Image &amp; Graphic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picture containing person&#10;&#10;Description automatically generated">
            <a:extLst>
              <a:ext uri="{FF2B5EF4-FFF2-40B4-BE49-F238E27FC236}">
                <a16:creationId xmlns:a16="http://schemas.microsoft.com/office/drawing/2014/main" id="{92927F82-5524-9B45-990D-636BE5050C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4DAF129-1CF9-9B45-AEF3-A2BE3995CFA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5324" y="5104969"/>
            <a:ext cx="10658475" cy="647650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Section Title </a:t>
            </a:r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6482ED9-98CC-254B-B192-37C19E1DF0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615" y="4841915"/>
            <a:ext cx="1474084" cy="116555"/>
          </a:xfrm>
          <a:prstGeom prst="rect">
            <a:avLst/>
          </a:prstGeom>
        </p:spPr>
      </p:pic>
      <p:pic>
        <p:nvPicPr>
          <p:cNvPr id="12" name="Picture 11" descr="Shape, circle&#10;&#10;Description automatically generated">
            <a:extLst>
              <a:ext uri="{FF2B5EF4-FFF2-40B4-BE49-F238E27FC236}">
                <a16:creationId xmlns:a16="http://schemas.microsoft.com/office/drawing/2014/main" id="{8C0CBCD5-7E32-0840-A889-3FB4006D77C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2134" y="423008"/>
            <a:ext cx="5040466" cy="478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073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Diagram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CC62723A-448F-B348-ABD7-20AC38419D4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5324" y="5940056"/>
            <a:ext cx="5400675" cy="368669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NZ" sz="1100" b="0" i="0" smtClean="0">
                <a:solidFill>
                  <a:srgbClr val="44585F"/>
                </a:solidFill>
                <a:effectLst/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Diagram Caption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DC03262-BA03-6248-8C76-B702A842BB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00970" y="549275"/>
            <a:ext cx="9562993" cy="663040"/>
          </a:xfrm>
        </p:spPr>
        <p:txBody>
          <a:bodyPr anchor="b">
            <a:noAutofit/>
          </a:bodyPr>
          <a:lstStyle>
            <a:lvl1pPr algn="l">
              <a:defRPr sz="3000">
                <a:solidFill>
                  <a:srgbClr val="44585F"/>
                </a:solidFill>
              </a:defRPr>
            </a:lvl1pPr>
          </a:lstStyle>
          <a:p>
            <a:r>
              <a:rPr lang="en-GB"/>
              <a:t>Slide Heading</a:t>
            </a:r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D4E2E3E-103B-D24C-B60C-C131D2B7C74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460830" y="1342515"/>
            <a:ext cx="8035846" cy="459754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 Click icon to add graph or table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15EC23C-D6F4-2F4F-9BDF-13664B4C618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5325" y="1346056"/>
            <a:ext cx="2522538" cy="3530600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latin typeface="+mj-lt"/>
              </a:defRPr>
            </a:lvl1pPr>
            <a:lvl2pPr marL="457200" indent="0">
              <a:buNone/>
              <a:defRPr>
                <a:latin typeface="+mj-lt"/>
              </a:defRPr>
            </a:lvl2pPr>
            <a:lvl3pPr marL="914400" indent="0">
              <a:buNone/>
              <a:defRPr>
                <a:latin typeface="+mj-lt"/>
              </a:defRPr>
            </a:lvl3pPr>
            <a:lvl4pPr marL="1371600" indent="0">
              <a:buNone/>
              <a:defRPr>
                <a:latin typeface="+mj-lt"/>
              </a:defRPr>
            </a:lvl4pPr>
            <a:lvl5pPr marL="1828800" indent="0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Body text </a:t>
            </a: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 lorem ipsum dolor sit </a:t>
            </a:r>
            <a:r>
              <a:rPr lang="en-US" err="1"/>
              <a:t>amet</a:t>
            </a:r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1EA7C63-0233-FA4B-A263-3126FF4193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5166" y="6234811"/>
            <a:ext cx="12362331" cy="62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6012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Text / 2 Heading Lev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77613F7-365A-1346-B835-BDA5AE3C6E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03118" y="549275"/>
            <a:ext cx="5392882" cy="654482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rgbClr val="00A3DB"/>
                </a:solidFill>
              </a:defRPr>
            </a:lvl1pPr>
          </a:lstStyle>
          <a:p>
            <a:r>
              <a:rPr lang="en-GB"/>
              <a:t>Slide Heading</a:t>
            </a:r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2F09073C-E8AD-FF41-84E1-649E2BAC6EF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3119" y="1301301"/>
            <a:ext cx="5709256" cy="2238658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NZ" sz="2000" b="0" i="0" smtClean="0">
                <a:solidFill>
                  <a:srgbClr val="44585F"/>
                </a:solidFill>
                <a:effectLst/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Bullet text lorem ipsum dolor sit </a:t>
            </a:r>
            <a:r>
              <a:rPr lang="en-US" err="1"/>
              <a:t>amet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 lorem ipsum dolor sit </a:t>
            </a:r>
            <a:r>
              <a:rPr lang="en-US" err="1"/>
              <a:t>amet</a:t>
            </a:r>
            <a:endParaRPr lang="en-US"/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Bullet text lorem ipsum dolor sit </a:t>
            </a:r>
            <a:r>
              <a:rPr lang="en-US" err="1"/>
              <a:t>amet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 lorem ipsum dolor sit </a:t>
            </a:r>
            <a:r>
              <a:rPr lang="en-US" err="1"/>
              <a:t>amet</a:t>
            </a:r>
            <a:endParaRPr lang="en-US"/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Bullet text lorem ipsum dolor sit </a:t>
            </a:r>
            <a:r>
              <a:rPr lang="en-US" err="1"/>
              <a:t>amet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 lorem ipsum dolor sit </a:t>
            </a:r>
            <a:r>
              <a:rPr lang="en-US" err="1"/>
              <a:t>amet</a:t>
            </a:r>
            <a:endParaRPr lang="en-US"/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/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/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5D29B9-1FAF-964F-B31B-D468AEFF5C0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3263" y="3608589"/>
            <a:ext cx="5392737" cy="339788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rgbClr val="91C33F"/>
                </a:solidFill>
                <a:latin typeface="+mn-lt"/>
              </a:defRPr>
            </a:lvl1pPr>
          </a:lstStyle>
          <a:p>
            <a:pPr lvl="0"/>
            <a:r>
              <a:rPr lang="en-GB"/>
              <a:t>Sub-Heading Style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036BF8D-6D47-A041-BDD2-CE180E30CAF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3885" y="4098259"/>
            <a:ext cx="5708490" cy="1417638"/>
          </a:xfr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>
                <a:solidFill>
                  <a:srgbClr val="44585F"/>
                </a:solidFill>
              </a:defRPr>
            </a:lvl1pPr>
          </a:lstStyle>
          <a:p>
            <a:pPr lvl="0"/>
            <a:r>
              <a:rPr lang="en-GB"/>
              <a:t>Bullet text </a:t>
            </a: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 lorem ipsum dolor sit </a:t>
            </a:r>
            <a:r>
              <a:rPr lang="en-US" err="1"/>
              <a:t>amet</a:t>
            </a:r>
            <a:endParaRPr lang="en-GB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/>
              <a:t>Bullet text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 lorem ipsum dolor sit </a:t>
            </a:r>
            <a:r>
              <a:rPr lang="en-US" err="1"/>
              <a:t>amet</a:t>
            </a:r>
            <a:r>
              <a:rPr lang="en-US"/>
              <a:t> lorem ipsum dolor sit </a:t>
            </a:r>
            <a:r>
              <a:rPr lang="en-US" err="1"/>
              <a:t>amet</a:t>
            </a:r>
            <a:endParaRPr lang="en-US"/>
          </a:p>
          <a:p>
            <a:pPr lvl="0"/>
            <a:endParaRPr lang="en-US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996F511E-ED4A-5848-B62C-68A5646E189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63009" y="0"/>
            <a:ext cx="5235575" cy="6447295"/>
          </a:xfrm>
        </p:spPr>
        <p:txBody>
          <a:bodyPr/>
          <a:lstStyle/>
          <a:p>
            <a:r>
              <a:rPr lang="en-US"/>
              <a:t>Click icon to add image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3003EC-17E6-DB47-8BD5-35AA9652F5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5166" y="6234811"/>
            <a:ext cx="12362331" cy="62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06115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rgbClr val="00A3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6B5B228C-991E-F44C-971B-FEDFAABA6F00}"/>
              </a:ext>
            </a:extLst>
          </p:cNvPr>
          <p:cNvSpPr txBox="1"/>
          <p:nvPr userDrawn="1"/>
        </p:nvSpPr>
        <p:spPr>
          <a:xfrm>
            <a:off x="5219538" y="5406104"/>
            <a:ext cx="181387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TRANSPOWER.CO.NZ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65B721C-9CED-C542-A640-D87FEF64CD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14188" y="3161238"/>
            <a:ext cx="3171825" cy="993775"/>
          </a:xfrm>
        </p:spPr>
        <p:txBody>
          <a:bodyPr>
            <a:noAutofit/>
          </a:bodyPr>
          <a:lstStyle>
            <a:lvl1pPr marL="0" indent="0" algn="ctr">
              <a:buNone/>
              <a:defRPr sz="3200" b="1">
                <a:solidFill>
                  <a:schemeClr val="bg1"/>
                </a:solidFill>
                <a:latin typeface="+mn-lt"/>
              </a:defRPr>
            </a:lvl1pPr>
            <a:lvl2pPr>
              <a:defRPr sz="3200"/>
            </a:lvl2pPr>
            <a:lvl3pPr>
              <a:defRPr sz="3200"/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GB"/>
              <a:t>Thank you</a:t>
            </a:r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863A30B-5E83-A64C-80C5-4A0F023F55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9688" y="2941066"/>
            <a:ext cx="1952624" cy="15439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9CDC15E-7A48-1944-B604-05C676AEAA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1760" y="5588006"/>
            <a:ext cx="12415520" cy="103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242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8">
          <p15:clr>
            <a:srgbClr val="FBAE40"/>
          </p15:clr>
        </p15:guide>
        <p15:guide id="2" pos="7242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7EC856-A8DC-4073-BB83-2965D06D7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4F170-F03E-4CCE-A2FF-3DD7922E7E1C}" type="datetimeFigureOut">
              <a:rPr lang="en-NZ" smtClean="0"/>
              <a:t>25/03/2025</a:t>
            </a:fld>
            <a:endParaRPr lang="en-N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FCF682-FAEA-4293-8592-0F91309E2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1F3655-C3FF-4B08-9C98-09A858DBA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E588C-A04F-4C1A-93D7-694FDEEACDA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3754667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64975"/>
            <a:ext cx="9301333" cy="7575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37796"/>
            <a:ext cx="9301333" cy="4240698"/>
          </a:xfrm>
        </p:spPr>
        <p:txBody>
          <a:bodyPr>
            <a:normAutofit/>
          </a:bodyPr>
          <a:lstStyle>
            <a:lvl1pPr>
              <a:lnSpc>
                <a:spcPts val="3730"/>
              </a:lnSpc>
              <a:defRPr sz="2931"/>
            </a:lvl1pPr>
            <a:lvl2pPr marL="236847" indent="-236847">
              <a:lnSpc>
                <a:spcPts val="2398"/>
              </a:lnSpc>
              <a:defRPr sz="1865"/>
            </a:lvl2pPr>
            <a:lvl3pPr marL="0" indent="0">
              <a:lnSpc>
                <a:spcPts val="3730"/>
              </a:lnSpc>
              <a:buNone/>
              <a:defRPr sz="2931"/>
            </a:lvl3pPr>
            <a:lvl4pPr marL="0" indent="0">
              <a:lnSpc>
                <a:spcPts val="2398"/>
              </a:lnSpc>
              <a:buNone/>
              <a:defRPr sz="1865"/>
            </a:lvl4pPr>
            <a:lvl5pPr marL="236847" indent="-236847">
              <a:lnSpc>
                <a:spcPts val="3730"/>
              </a:lnSpc>
              <a:defRPr sz="293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15A2E-940E-4B78-B8DB-DE643ADFE0C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57084622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arge Bullet Po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1B3F731-98EA-F544-8A2A-50049236137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03117" y="549275"/>
            <a:ext cx="11011087" cy="654482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rgbClr val="00A3DB"/>
                </a:solidFill>
              </a:defRPr>
            </a:lvl1pPr>
          </a:lstStyle>
          <a:p>
            <a:r>
              <a:rPr lang="en-GB"/>
              <a:t>Slide Heading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D7F42E-6BDC-0840-B204-D22E3D07D5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5166" y="6234811"/>
            <a:ext cx="12362331" cy="623189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9B87A621-E50F-40D4-B273-8E62E30FA51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3117" y="1504828"/>
            <a:ext cx="10917383" cy="2544286"/>
          </a:xfrm>
        </p:spPr>
        <p:txBody>
          <a:bodyPr>
            <a:spAutoFit/>
          </a:bodyPr>
          <a:lstStyle>
            <a:lvl1pPr marL="361950" indent="-361950">
              <a:spcBef>
                <a:spcPts val="1000"/>
              </a:spcBef>
              <a:defRPr sz="2800">
                <a:solidFill>
                  <a:schemeClr val="accent1"/>
                </a:solidFill>
                <a:latin typeface="+mj-lt"/>
              </a:defRPr>
            </a:lvl1pPr>
            <a:lvl2pPr marL="714375" indent="-352425">
              <a:spcBef>
                <a:spcPts val="1000"/>
              </a:spcBef>
              <a:defRPr sz="2800">
                <a:solidFill>
                  <a:schemeClr val="accent1"/>
                </a:solidFill>
                <a:latin typeface="+mj-lt"/>
              </a:defRPr>
            </a:lvl2pPr>
            <a:lvl3pPr marL="1076325" indent="-361950">
              <a:spcBef>
                <a:spcPts val="1000"/>
              </a:spcBef>
              <a:defRPr sz="2800">
                <a:solidFill>
                  <a:schemeClr val="accent1"/>
                </a:solidFill>
                <a:latin typeface="+mj-lt"/>
              </a:defRPr>
            </a:lvl3pPr>
            <a:lvl4pPr marL="1438275" indent="-361950">
              <a:spcBef>
                <a:spcPts val="1000"/>
              </a:spcBef>
              <a:defRPr sz="2800">
                <a:solidFill>
                  <a:schemeClr val="accent1"/>
                </a:solidFill>
                <a:latin typeface="+mj-lt"/>
              </a:defRPr>
            </a:lvl4pPr>
            <a:lvl5pPr marL="1790700" indent="-352425">
              <a:spcBef>
                <a:spcPts val="1000"/>
              </a:spcBef>
              <a:defRPr sz="28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539166848"/>
      </p:ext>
    </p:extLst>
  </p:cSld>
  <p:clrMapOvr>
    <a:masterClrMapping/>
  </p:clrMapOvr>
  <p:hf sldNum="0" hd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AF769-5818-3DF0-BE0E-63FFD82F77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CA3DF2-8B4E-5C4C-B7CD-D49D18054C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6C061E-AB54-47D2-1388-1B3F07C9B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F7834-DC3E-45AC-BC29-E6491C91E950}" type="datetimeFigureOut">
              <a:rPr lang="en-NZ" smtClean="0"/>
              <a:t>25/03/2025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442AAD-BC11-CE9E-E997-F23DD052D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15C00D-AF86-C27E-AE3F-AEBBDFF69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EACE3-58B7-46E3-ACEB-E8D132B070E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637764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37C2C-197E-C536-E768-29C421BE8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BCC125-AE90-448F-D8B2-EBA8A00311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F176E4-3BAF-B2D7-600B-43E69583E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F7834-DC3E-45AC-BC29-E6491C91E950}" type="datetimeFigureOut">
              <a:rPr lang="en-NZ" smtClean="0"/>
              <a:t>25/03/2025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6FE076-12D1-0E95-1328-AFE36BB2C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CDB44-3F54-AD84-F112-0A8D280B7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EACE3-58B7-46E3-ACEB-E8D132B070E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8238804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DF34B-8A0F-497A-B40D-8D2B078EB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8F53E0-418C-9266-2B34-9BEA4E2982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DC53EA-3EDC-0CC3-2741-21D9A61A6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F7834-DC3E-45AC-BC29-E6491C91E950}" type="datetimeFigureOut">
              <a:rPr lang="en-NZ" smtClean="0"/>
              <a:t>25/03/2025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385218-80F5-9E08-45D0-FBFE3074C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BC8438-CE79-2198-4AC6-AB48803B4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EACE3-58B7-46E3-ACEB-E8D132B070E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25380854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2300B-CBE6-2C55-7DEA-C4D8A55B7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FE1DB1-CBDC-CEAA-1198-62156EFE02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77F49D-D741-05F0-904C-6507A56C82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D32299-A928-A029-3040-8EEDB803C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F7834-DC3E-45AC-BC29-E6491C91E950}" type="datetimeFigureOut">
              <a:rPr lang="en-NZ" smtClean="0"/>
              <a:t>25/03/2025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138B42-F525-D222-EC16-37F5272EA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AF1550-DF47-C8BC-CF09-41AE3A22F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EACE3-58B7-46E3-ACEB-E8D132B070E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094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Opener Image &amp; Graphic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ss, sky, outdoor, field&#10;&#10;Description automatically generated">
            <a:extLst>
              <a:ext uri="{FF2B5EF4-FFF2-40B4-BE49-F238E27FC236}">
                <a16:creationId xmlns:a16="http://schemas.microsoft.com/office/drawing/2014/main" id="{9107AF23-0F86-534A-A215-E0CB836C02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1DDC1E4-2081-5740-BD48-154007C0629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5324" y="5104969"/>
            <a:ext cx="10709961" cy="647650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Section Title</a:t>
            </a:r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C5CA6AC-3EA8-264B-B1EB-F4E0E0B4B9F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615" y="4841915"/>
            <a:ext cx="1474084" cy="116555"/>
          </a:xfrm>
          <a:prstGeom prst="rect">
            <a:avLst/>
          </a:prstGeom>
        </p:spPr>
      </p:pic>
      <p:pic>
        <p:nvPicPr>
          <p:cNvPr id="12" name="Picture 11" descr="Shape, circle&#10;&#10;Description automatically generated">
            <a:extLst>
              <a:ext uri="{FF2B5EF4-FFF2-40B4-BE49-F238E27FC236}">
                <a16:creationId xmlns:a16="http://schemas.microsoft.com/office/drawing/2014/main" id="{3CBF3B1F-919A-8D47-B584-2CE1C870899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2134" y="423008"/>
            <a:ext cx="5040466" cy="478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4230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0F1B6-765B-4054-2C84-E754D40B5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15C477-F82A-3714-A8D2-7EB110A30C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B263D7-4618-E9E0-8966-0859CEB13E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705F7B-278E-4682-7BE7-A9259F4D33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F87F15-8005-B554-07EA-4C302B55BC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2300228-3EC0-0CCB-2AFC-0136F26EA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F7834-DC3E-45AC-BC29-E6491C91E950}" type="datetimeFigureOut">
              <a:rPr lang="en-NZ" smtClean="0"/>
              <a:t>25/03/2025</a:t>
            </a:fld>
            <a:endParaRPr lang="en-N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CB817D1-650C-3F53-8282-124F828F6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769776-8159-D152-D458-26EC21578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EACE3-58B7-46E3-ACEB-E8D132B070E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49128966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81389-046B-EF0B-5287-C980DF2F4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4587D0-FB45-A74C-D00F-9438D90F9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F7834-DC3E-45AC-BC29-E6491C91E950}" type="datetimeFigureOut">
              <a:rPr lang="en-NZ" smtClean="0"/>
              <a:t>25/03/2025</a:t>
            </a:fld>
            <a:endParaRPr lang="en-N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1F5F68-E572-D990-0CE0-EB99DCF39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C0B08F-0E56-E50F-8E14-5984E7ED0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EACE3-58B7-46E3-ACEB-E8D132B070E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7683544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1E32E0-5D7E-7B46-9F6C-A19124742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F7834-DC3E-45AC-BC29-E6491C91E950}" type="datetimeFigureOut">
              <a:rPr lang="en-NZ" smtClean="0"/>
              <a:t>25/03/2025</a:t>
            </a:fld>
            <a:endParaRPr lang="en-N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927EF0-A71E-8923-B0AF-669C6F4D2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B76139-786A-F1F7-0859-82F9C4B92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EACE3-58B7-46E3-ACEB-E8D132B070E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45382916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7002E-5A59-C846-9153-304023D52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FC9E93-97ED-7F9D-37CE-FA0178A441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7B4940-C06B-6C55-11C4-F9241E9797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AAD4C2-A13D-2774-8115-11E24F661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F7834-DC3E-45AC-BC29-E6491C91E950}" type="datetimeFigureOut">
              <a:rPr lang="en-NZ" smtClean="0"/>
              <a:t>25/03/2025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A8C5DA-ACA5-3435-D347-2F84D6037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858B17-B47B-8A43-0AFD-130326C3A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EACE3-58B7-46E3-ACEB-E8D132B070E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55748985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2593C-54AE-D1D6-2C41-368279C5C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DEF4B3-B899-FD11-B5F7-2CA37FC2BA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4214BA-3332-317D-FF2D-41C08B0D7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1B1EE8-3CB1-18A9-7DA4-52EFF3677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F7834-DC3E-45AC-BC29-E6491C91E950}" type="datetimeFigureOut">
              <a:rPr lang="en-NZ" smtClean="0"/>
              <a:t>25/03/2025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C0ABD1-71F1-FD2E-2EBA-0C900754E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7C1CFF-F57D-FF0A-2FC2-B76534A8B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EACE3-58B7-46E3-ACEB-E8D132B070E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4939656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47BA4D-1E83-BB58-03B3-69477F327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19A771-0B17-E468-B1CA-C473799FB9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C5A2D0-9558-2678-01A2-695A92B58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F7834-DC3E-45AC-BC29-E6491C91E950}" type="datetimeFigureOut">
              <a:rPr lang="en-NZ" smtClean="0"/>
              <a:t>25/03/2025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7DA03A-6ACE-C1A9-FD8F-9C114BE65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CDB36-3F1C-648A-C954-A494F80F1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EACE3-58B7-46E3-ACEB-E8D132B070E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61008354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8068F6-D86C-0433-D2C5-F8FB68D926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8130AC-1A66-9890-467F-57E028CA63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B36989-D0FD-33AB-BAFD-7BFCDE377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F7834-DC3E-45AC-BC29-E6491C91E950}" type="datetimeFigureOut">
              <a:rPr lang="en-NZ" smtClean="0"/>
              <a:t>25/03/2025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FD9946-3F30-4CFA-FC63-AD392896A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717C0F-A793-2AF9-496F-800755D58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CEACE3-58B7-46E3-ACEB-E8D132B070E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88439504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rge Bullet Poi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1B3F731-98EA-F544-8A2A-50049236137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03117" y="549275"/>
            <a:ext cx="11011087" cy="654482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rgbClr val="00A3DB"/>
                </a:solidFill>
              </a:defRPr>
            </a:lvl1pPr>
          </a:lstStyle>
          <a:p>
            <a:r>
              <a:rPr lang="en-GB"/>
              <a:t>Slide Heading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D7F42E-6BDC-0840-B204-D22E3D07D5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5166" y="6234811"/>
            <a:ext cx="12362331" cy="623189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9B87A621-E50F-40D4-B273-8E62E30FA51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3117" y="1504828"/>
            <a:ext cx="10917383" cy="2544286"/>
          </a:xfrm>
        </p:spPr>
        <p:txBody>
          <a:bodyPr>
            <a:spAutoFit/>
          </a:bodyPr>
          <a:lstStyle>
            <a:lvl1pPr marL="361950" indent="-361950">
              <a:spcBef>
                <a:spcPts val="1000"/>
              </a:spcBef>
              <a:defRPr sz="2800">
                <a:solidFill>
                  <a:schemeClr val="accent1"/>
                </a:solidFill>
                <a:latin typeface="+mj-lt"/>
              </a:defRPr>
            </a:lvl1pPr>
            <a:lvl2pPr marL="714375" indent="-352425">
              <a:spcBef>
                <a:spcPts val="1000"/>
              </a:spcBef>
              <a:defRPr sz="2800">
                <a:solidFill>
                  <a:schemeClr val="accent1"/>
                </a:solidFill>
                <a:latin typeface="+mj-lt"/>
              </a:defRPr>
            </a:lvl2pPr>
            <a:lvl3pPr marL="1076325" indent="-361950">
              <a:spcBef>
                <a:spcPts val="1000"/>
              </a:spcBef>
              <a:defRPr sz="2800">
                <a:solidFill>
                  <a:schemeClr val="accent1"/>
                </a:solidFill>
                <a:latin typeface="+mj-lt"/>
              </a:defRPr>
            </a:lvl3pPr>
            <a:lvl4pPr marL="1438275" indent="-361950">
              <a:spcBef>
                <a:spcPts val="1000"/>
              </a:spcBef>
              <a:defRPr sz="2800">
                <a:solidFill>
                  <a:schemeClr val="accent1"/>
                </a:solidFill>
                <a:latin typeface="+mj-lt"/>
              </a:defRPr>
            </a:lvl4pPr>
            <a:lvl5pPr marL="1790700" indent="-352425">
              <a:spcBef>
                <a:spcPts val="1000"/>
              </a:spcBef>
              <a:defRPr sz="28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506760763"/>
      </p:ext>
    </p:extLst>
  </p:cSld>
  <p:clrMapOvr>
    <a:masterClrMapping/>
  </p:clrMapOvr>
  <p:hf sldNum="0" hd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Section Opener Image &amp; Graphic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sitting in front of a computer&#10;&#10;Description automatically generated">
            <a:extLst>
              <a:ext uri="{FF2B5EF4-FFF2-40B4-BE49-F238E27FC236}">
                <a16:creationId xmlns:a16="http://schemas.microsoft.com/office/drawing/2014/main" id="{B920CCB7-3C85-756F-FB39-E03BE081A1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7347" b="7694"/>
          <a:stretch/>
        </p:blipFill>
        <p:spPr>
          <a:xfrm>
            <a:off x="-48445" y="0"/>
            <a:ext cx="12240445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1C78D5A-517E-F940-9B26-A4531D6B6F4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5325" y="5104969"/>
            <a:ext cx="10747032" cy="647650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Section Title</a:t>
            </a:r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D6BF260-E84F-9D4A-A7C6-7FEFC7824F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615" y="4841915"/>
            <a:ext cx="1474084" cy="116555"/>
          </a:xfrm>
          <a:prstGeom prst="rect">
            <a:avLst/>
          </a:prstGeom>
        </p:spPr>
      </p:pic>
      <p:pic>
        <p:nvPicPr>
          <p:cNvPr id="14" name="Picture 13" descr="Shape, circle&#10;&#10;Description automatically generated">
            <a:extLst>
              <a:ext uri="{FF2B5EF4-FFF2-40B4-BE49-F238E27FC236}">
                <a16:creationId xmlns:a16="http://schemas.microsoft.com/office/drawing/2014/main" id="{F5B1B982-D507-094D-B78A-DE01E618A4D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2134" y="423008"/>
            <a:ext cx="5040466" cy="4789071"/>
          </a:xfrm>
          <a:prstGeom prst="rect">
            <a:avLst/>
          </a:prstGeom>
        </p:spPr>
      </p:pic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243F2FA2-3066-E54C-8D67-D8BF548D49EB}"/>
              </a:ext>
            </a:extLst>
          </p:cNvPr>
          <p:cNvSpPr txBox="1">
            <a:spLocks/>
          </p:cNvSpPr>
          <p:nvPr userDrawn="1"/>
        </p:nvSpPr>
        <p:spPr>
          <a:xfrm>
            <a:off x="9355016" y="8206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DEA819E-FF1D-1246-A22F-0C0249B6C2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2116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Opener Image &amp; Graphic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sky, outdoor, mountain, nature&#10;&#10;Description automatically generated">
            <a:extLst>
              <a:ext uri="{FF2B5EF4-FFF2-40B4-BE49-F238E27FC236}">
                <a16:creationId xmlns:a16="http://schemas.microsoft.com/office/drawing/2014/main" id="{02F7F4FD-6F6F-9C40-ABD1-E31A9209B0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69F6EBD-4D98-C042-B1E1-97FCE570A00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5324" y="5104969"/>
            <a:ext cx="10658475" cy="647650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Section Title</a:t>
            </a: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E9E485-E4D9-8747-BD0A-0DAFE1C029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615" y="4841915"/>
            <a:ext cx="1474084" cy="116555"/>
          </a:xfrm>
          <a:prstGeom prst="rect">
            <a:avLst/>
          </a:prstGeom>
        </p:spPr>
      </p:pic>
      <p:pic>
        <p:nvPicPr>
          <p:cNvPr id="12" name="Picture 11" descr="Shape, circle&#10;&#10;Description automatically generated">
            <a:extLst>
              <a:ext uri="{FF2B5EF4-FFF2-40B4-BE49-F238E27FC236}">
                <a16:creationId xmlns:a16="http://schemas.microsoft.com/office/drawing/2014/main" id="{4614487C-BD46-EC49-AC42-46276CF72E2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2134" y="423008"/>
            <a:ext cx="5040466" cy="4789071"/>
          </a:xfrm>
          <a:prstGeom prst="rect">
            <a:avLst/>
          </a:prstGeom>
        </p:spPr>
      </p:pic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D5233683-3A7D-997C-C1EA-A7FA3EBB16CD}"/>
              </a:ext>
            </a:extLst>
          </p:cNvPr>
          <p:cNvSpPr txBox="1">
            <a:spLocks/>
          </p:cNvSpPr>
          <p:nvPr userDrawn="1"/>
        </p:nvSpPr>
        <p:spPr>
          <a:xfrm>
            <a:off x="9355016" y="8206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DEA819E-FF1D-1246-A22F-0C0249B6C2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8086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Opener Image &amp; Graphic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C472BF3-E234-0E4E-8D68-A4DA08F30A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1DDC1E4-2081-5740-BD48-154007C0629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5324" y="5104969"/>
            <a:ext cx="10870599" cy="647650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Section Title</a:t>
            </a:r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C5CA6AC-3EA8-264B-B1EB-F4E0E0B4B9F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615" y="4841915"/>
            <a:ext cx="1474084" cy="116555"/>
          </a:xfrm>
          <a:prstGeom prst="rect">
            <a:avLst/>
          </a:prstGeom>
        </p:spPr>
      </p:pic>
      <p:pic>
        <p:nvPicPr>
          <p:cNvPr id="12" name="Picture 11" descr="Shape, circle&#10;&#10;Description automatically generated">
            <a:extLst>
              <a:ext uri="{FF2B5EF4-FFF2-40B4-BE49-F238E27FC236}">
                <a16:creationId xmlns:a16="http://schemas.microsoft.com/office/drawing/2014/main" id="{3CBF3B1F-919A-8D47-B584-2CE1C870899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2134" y="423008"/>
            <a:ext cx="5040466" cy="478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1852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Opener Image &amp; Graphic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sky, outdoor, person, mountain&#10;&#10;Description automatically generated">
            <a:extLst>
              <a:ext uri="{FF2B5EF4-FFF2-40B4-BE49-F238E27FC236}">
                <a16:creationId xmlns:a16="http://schemas.microsoft.com/office/drawing/2014/main" id="{01C55A09-B1F4-F843-A82F-6324B4EC91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1C78D5A-517E-F940-9B26-A4531D6B6F4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5325" y="5104969"/>
            <a:ext cx="10845886" cy="647650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Section Title</a:t>
            </a:r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D6BF260-E84F-9D4A-A7C6-7FEFC7824F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615" y="4841915"/>
            <a:ext cx="1474084" cy="116555"/>
          </a:xfrm>
          <a:prstGeom prst="rect">
            <a:avLst/>
          </a:prstGeom>
        </p:spPr>
      </p:pic>
      <p:pic>
        <p:nvPicPr>
          <p:cNvPr id="14" name="Picture 13" descr="Shape, circle&#10;&#10;Description automatically generated">
            <a:extLst>
              <a:ext uri="{FF2B5EF4-FFF2-40B4-BE49-F238E27FC236}">
                <a16:creationId xmlns:a16="http://schemas.microsoft.com/office/drawing/2014/main" id="{F5B1B982-D507-094D-B78A-DE01E618A4D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2134" y="423008"/>
            <a:ext cx="5040466" cy="478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0974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Opener Image &amp; Graphic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25C31F-E5AD-3841-899B-88B94EE0F9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1C78D5A-517E-F940-9B26-A4531D6B6F4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5324" y="5104969"/>
            <a:ext cx="10709961" cy="647650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Section Title</a:t>
            </a:r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D6BF260-E84F-9D4A-A7C6-7FEFC7824F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615" y="4841915"/>
            <a:ext cx="1474084" cy="116555"/>
          </a:xfrm>
          <a:prstGeom prst="rect">
            <a:avLst/>
          </a:prstGeom>
        </p:spPr>
      </p:pic>
      <p:pic>
        <p:nvPicPr>
          <p:cNvPr id="14" name="Picture 13" descr="Shape, circle&#10;&#10;Description automatically generated">
            <a:extLst>
              <a:ext uri="{FF2B5EF4-FFF2-40B4-BE49-F238E27FC236}">
                <a16:creationId xmlns:a16="http://schemas.microsoft.com/office/drawing/2014/main" id="{F5B1B982-D507-094D-B78A-DE01E618A4D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2134" y="423008"/>
            <a:ext cx="5040466" cy="478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870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26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48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5" Type="http://schemas.openxmlformats.org/officeDocument/2006/relationships/slideLayout" Target="../slideLayouts/slideLayout52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2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slideLayout" Target="../slideLayouts/slideLayout50.xml"/><Relationship Id="rId28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49.xml"/><Relationship Id="rId27" Type="http://schemas.openxmlformats.org/officeDocument/2006/relationships/slideLayout" Target="../slideLayouts/slideLayout5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529CE-2EAD-D942-8231-7D4BDF60D5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0172" y="6356349"/>
            <a:ext cx="1392835" cy="365125"/>
          </a:xfrm>
          <a:prstGeom prst="rect">
            <a:avLst/>
          </a:prstGeom>
        </p:spPr>
        <p:txBody>
          <a:bodyPr anchor="ctr"/>
          <a:lstStyle>
            <a:lvl1pPr>
              <a:defRPr lang="en-US" sz="1200" smtClean="0">
                <a:solidFill>
                  <a:schemeClr val="tx1"/>
                </a:solidFill>
              </a:defRPr>
            </a:lvl1pPr>
          </a:lstStyle>
          <a:p>
            <a:pPr algn="r"/>
            <a:fld id="{0DEA819E-FF1D-1246-A22F-0C0249B6C285}" type="slidenum">
              <a:rPr lang="en-NZ" smtClean="0"/>
              <a:pPr algn="r"/>
              <a:t>‹#›</a:t>
            </a:fld>
            <a:endParaRPr lang="en-NZ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FFB66E-160A-954B-9156-1CE994DC2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0571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1056E4-E7C7-BD4C-849A-5090F993A6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766218"/>
            <a:ext cx="10515600" cy="13255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B4546D-68A1-0048-8DB6-AC9AFA2E1B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844A7A-30C2-2345-99A4-8F1DC09D18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Link to SOROP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513AF1-A346-207D-1DC7-CC381EEEA7BA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244275" y="6642100"/>
            <a:ext cx="1731962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NZ" sz="1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IN-CONFIDENCE: ORGANISATION</a:t>
            </a:r>
          </a:p>
        </p:txBody>
      </p:sp>
    </p:spTree>
    <p:extLst>
      <p:ext uri="{BB962C8B-B14F-4D97-AF65-F5344CB8AC3E}">
        <p14:creationId xmlns:p14="http://schemas.microsoft.com/office/powerpoint/2010/main" val="1374103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4" r:id="rId2"/>
    <p:sldLayoutId id="2147483669" r:id="rId3"/>
    <p:sldLayoutId id="2147483670" r:id="rId4"/>
    <p:sldLayoutId id="2147483671" r:id="rId5"/>
    <p:sldLayoutId id="2147483672" r:id="rId6"/>
    <p:sldLayoutId id="2147483687" r:id="rId7"/>
    <p:sldLayoutId id="2147483673" r:id="rId8"/>
    <p:sldLayoutId id="2147483686" r:id="rId9"/>
    <p:sldLayoutId id="2147483688" r:id="rId10"/>
    <p:sldLayoutId id="2147483668" r:id="rId11"/>
    <p:sldLayoutId id="2147483679" r:id="rId12"/>
    <p:sldLayoutId id="2147483680" r:id="rId13"/>
    <p:sldLayoutId id="2147483681" r:id="rId14"/>
    <p:sldLayoutId id="2147483682" r:id="rId15"/>
    <p:sldLayoutId id="2147483683" r:id="rId16"/>
    <p:sldLayoutId id="2147483689" r:id="rId17"/>
    <p:sldLayoutId id="2147483690" r:id="rId18"/>
    <p:sldLayoutId id="2147483651" r:id="rId19"/>
    <p:sldLayoutId id="2147483652" r:id="rId20"/>
    <p:sldLayoutId id="2147483663" r:id="rId21"/>
    <p:sldLayoutId id="2147483653" r:id="rId22"/>
    <p:sldLayoutId id="2147483662" r:id="rId23"/>
    <p:sldLayoutId id="2147483654" r:id="rId24"/>
    <p:sldLayoutId id="2147483661" r:id="rId25"/>
    <p:sldLayoutId id="2147483656" r:id="rId26"/>
    <p:sldLayoutId id="2147483666" r:id="rId27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5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7242">
          <p15:clr>
            <a:srgbClr val="F26B43"/>
          </p15:clr>
        </p15:guide>
        <p15:guide id="3" pos="438">
          <p15:clr>
            <a:srgbClr val="F26B43"/>
          </p15:clr>
        </p15:guide>
        <p15:guide id="4" pos="3840">
          <p15:clr>
            <a:srgbClr val="F26B43"/>
          </p15:clr>
        </p15:guide>
        <p15:guide id="5" orient="horz" pos="3974">
          <p15:clr>
            <a:srgbClr val="F26B43"/>
          </p15:clr>
        </p15:guide>
        <p15:guide id="6" orient="horz" pos="346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FFB66E-160A-954B-9156-1CE994DC2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0571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1056E4-E7C7-BD4C-849A-5090F993A6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766218"/>
            <a:ext cx="10515600" cy="13255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B4546D-68A1-0048-8DB6-AC9AFA2E1B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538F3C-2418-4A45-AD42-D6F9D9D57949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844A7A-30C2-2345-99A4-8F1DC09D18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529CE-2EAD-D942-8231-7D4BDF60D5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EA819E-FF1D-1246-A22F-0C0249B6C28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AAC698-AA5F-14ED-D73F-AB676BC2522D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244275" y="6642100"/>
            <a:ext cx="1731962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NZ" sz="1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IN-CONFIDENCE: ORGANISATION</a:t>
            </a:r>
          </a:p>
        </p:txBody>
      </p:sp>
    </p:spTree>
    <p:extLst>
      <p:ext uri="{BB962C8B-B14F-4D97-AF65-F5344CB8AC3E}">
        <p14:creationId xmlns:p14="http://schemas.microsoft.com/office/powerpoint/2010/main" val="2858700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  <p:sldLayoutId id="2147483710" r:id="rId18"/>
    <p:sldLayoutId id="2147483711" r:id="rId19"/>
    <p:sldLayoutId id="2147483712" r:id="rId20"/>
    <p:sldLayoutId id="2147483713" r:id="rId21"/>
    <p:sldLayoutId id="2147483714" r:id="rId22"/>
    <p:sldLayoutId id="2147483715" r:id="rId23"/>
    <p:sldLayoutId id="2147483716" r:id="rId24"/>
    <p:sldLayoutId id="2147483717" r:id="rId25"/>
    <p:sldLayoutId id="2147483718" r:id="rId26"/>
    <p:sldLayoutId id="2147483719" r:id="rId27"/>
    <p:sldLayoutId id="2147483720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5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7242">
          <p15:clr>
            <a:srgbClr val="F26B43"/>
          </p15:clr>
        </p15:guide>
        <p15:guide id="3" pos="438">
          <p15:clr>
            <a:srgbClr val="F26B43"/>
          </p15:clr>
        </p15:guide>
        <p15:guide id="4" pos="3840">
          <p15:clr>
            <a:srgbClr val="F26B43"/>
          </p15:clr>
        </p15:guide>
        <p15:guide id="5" orient="horz" pos="3974">
          <p15:clr>
            <a:srgbClr val="F26B43"/>
          </p15:clr>
        </p15:guide>
        <p15:guide id="6" orient="horz" pos="346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0D2A6B-FFE3-62FB-3F5B-7D9B2A17C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C983DB-342C-8348-88DA-F7A8BFCFB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85C6BD-8BE1-07B5-834F-8908FC38B9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FF7834-DC3E-45AC-BC29-E6491C91E950}" type="datetimeFigureOut">
              <a:rPr lang="en-NZ" smtClean="0"/>
              <a:t>25/03/2025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F8805D-AEDF-9851-6F90-2122B5DBAB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E8AAD3-7EDD-F699-6724-E1EE374D6D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CCEACE3-58B7-46E3-ACEB-E8D132B070E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034808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  <p:sldLayoutId id="21474837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mailto:IndustryExercise@transpower.co.nz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mailto:IndustryExercise@transpower.co.nz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mailto:horr@risklogic.com.au" TargetMode="Externa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mailto:Industry.Exercise@transpower.co.nz" TargetMode="Externa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mailto:IndustryExercise@transpower.co.nz" TargetMode="External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mailto:Industryexercise@Transpower.co.nz" TargetMode="External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3.xml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7E3_DFB634A5.xml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6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74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mailto:IndustryExercise@transpower.co.nz" TargetMode="External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mailto:IndustryExercise@transpower.co.nz" TargetMode="External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5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EDAD6-DB1C-2692-0B7D-3266EE159B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3117" y="1033100"/>
            <a:ext cx="10895847" cy="654482"/>
          </a:xfrm>
        </p:spPr>
        <p:txBody>
          <a:bodyPr/>
          <a:lstStyle/>
          <a:p>
            <a:r>
              <a:rPr lang="en-NZ"/>
              <a:t>Industry Exercise 2025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92F106-C163-8A67-E138-115F22EDF6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NZ"/>
              <a:t>Webinar 2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FD0716-3A63-92F7-5E5E-98C4BDEAC82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NZ"/>
              <a:t>18 March 2025</a:t>
            </a:r>
          </a:p>
        </p:txBody>
      </p:sp>
      <p:pic>
        <p:nvPicPr>
          <p:cNvPr id="5" name="Picture 4" descr="A close up of a logo&#10;&#10;AI-generated content may be incorrect.">
            <a:extLst>
              <a:ext uri="{FF2B5EF4-FFF2-40B4-BE49-F238E27FC236}">
                <a16:creationId xmlns:a16="http://schemas.microsoft.com/office/drawing/2014/main" id="{1D572787-8F8B-C7D7-6C9D-D09BDAEC04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1838" y="162195"/>
            <a:ext cx="1352550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941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16D691-4C66-FD31-D1B9-C7A5321342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4F9C7C5-39B1-0C5E-201D-4A02217E2C6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28744" y="2589796"/>
            <a:ext cx="4134512" cy="1650708"/>
          </a:xfrm>
        </p:spPr>
        <p:txBody>
          <a:bodyPr/>
          <a:lstStyle/>
          <a:p>
            <a:pPr marL="0" indent="0" algn="ctr">
              <a:buNone/>
            </a:pPr>
            <a:r>
              <a:rPr lang="en-US" sz="4000" b="1">
                <a:solidFill>
                  <a:srgbClr val="00A3DB"/>
                </a:solidFill>
                <a:latin typeface="+mn-lt"/>
              </a:rPr>
              <a:t>Any questions</a:t>
            </a:r>
          </a:p>
          <a:p>
            <a:pPr marL="0" indent="0" algn="ctr">
              <a:buNone/>
            </a:pPr>
            <a:endParaRPr lang="en-US" sz="3200" b="1">
              <a:solidFill>
                <a:schemeClr val="tx1"/>
              </a:solidFill>
              <a:latin typeface="+mn-lt"/>
            </a:endParaRPr>
          </a:p>
          <a:p>
            <a:pPr marL="0" indent="0" algn="ctr">
              <a:buNone/>
            </a:pPr>
            <a:r>
              <a:rPr lang="en-US" sz="2200">
                <a:solidFill>
                  <a:schemeClr val="tx1"/>
                </a:solidFill>
                <a:latin typeface="+mn-lt"/>
              </a:rPr>
              <a:t>Please raise your hand 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9535476-437A-FBE1-05EE-E7C3648FA86C}"/>
              </a:ext>
            </a:extLst>
          </p:cNvPr>
          <p:cNvSpPr/>
          <p:nvPr/>
        </p:nvSpPr>
        <p:spPr>
          <a:xfrm>
            <a:off x="11714203" y="6441875"/>
            <a:ext cx="288000" cy="2880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2122787B-6636-4E7F-8236-E380763F1545}" type="slidenum">
              <a:rPr lang="en-NZ" sz="900" smtClean="0">
                <a:solidFill>
                  <a:schemeClr val="bg1">
                    <a:lumMod val="65000"/>
                  </a:schemeClr>
                </a:solidFill>
              </a:rPr>
              <a:t>10</a:t>
            </a:fld>
            <a:endParaRPr lang="en-NZ" sz="100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3296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9FD9022-32E6-D62A-EEA9-A19FF09433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4" y="5104969"/>
            <a:ext cx="11222873" cy="782264"/>
          </a:xfrm>
        </p:spPr>
        <p:txBody>
          <a:bodyPr>
            <a:normAutofit fontScale="90000"/>
          </a:bodyPr>
          <a:lstStyle/>
          <a:p>
            <a:r>
              <a:rPr lang="en-NZ"/>
              <a:t>Advanced notification of a supply shortage</a:t>
            </a:r>
            <a:br>
              <a:rPr lang="en-NZ"/>
            </a:br>
            <a:r>
              <a:rPr lang="en-US" sz="2400" b="0"/>
              <a:t>Dean Eagle, Market Technical Specialist, Transpower</a:t>
            </a:r>
            <a:endParaRPr lang="en-NZ" sz="2400"/>
          </a:p>
        </p:txBody>
      </p:sp>
    </p:spTree>
    <p:extLst>
      <p:ext uri="{BB962C8B-B14F-4D97-AF65-F5344CB8AC3E}">
        <p14:creationId xmlns:p14="http://schemas.microsoft.com/office/powerpoint/2010/main" val="37141940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0F648-CABB-AD4A-97DD-C79928E0EFE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Advance Notification of a Supply Shortage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773BBC7-28B5-4340-B8E1-49CE4FE27E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3117" y="1504828"/>
            <a:ext cx="10917383" cy="1415772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NZ" sz="2200">
                <a:solidFill>
                  <a:schemeClr val="tx1"/>
                </a:solidFill>
              </a:rPr>
              <a:t>Advance notification of an impending supply shortage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NZ" sz="2200">
                <a:solidFill>
                  <a:schemeClr val="tx1"/>
                </a:solidFill>
              </a:rPr>
              <a:t>Prepare for rolling outages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NZ" sz="2200">
                <a:solidFill>
                  <a:schemeClr val="tx1"/>
                </a:solidFill>
              </a:rPr>
              <a:t>Endeavour to give 14 days notice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438637B-A28A-832A-D29E-DDEA6D1296DE}"/>
              </a:ext>
            </a:extLst>
          </p:cNvPr>
          <p:cNvSpPr/>
          <p:nvPr/>
        </p:nvSpPr>
        <p:spPr>
          <a:xfrm>
            <a:off x="11714203" y="6441875"/>
            <a:ext cx="288000" cy="2880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2122787B-6636-4E7F-8236-E380763F1545}" type="slidenum">
              <a:rPr lang="en-NZ" sz="900" smtClean="0">
                <a:solidFill>
                  <a:schemeClr val="bg1">
                    <a:lumMod val="65000"/>
                  </a:schemeClr>
                </a:solidFill>
              </a:rPr>
              <a:t>12</a:t>
            </a:fld>
            <a:endParaRPr lang="en-NZ" sz="100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5297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77B27C-95CB-0FBC-463C-7BBA063922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3068F-1B56-8BE4-4A52-DF2194A830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3116" y="128125"/>
            <a:ext cx="11011087" cy="654482"/>
          </a:xfrm>
        </p:spPr>
        <p:txBody>
          <a:bodyPr>
            <a:normAutofit/>
          </a:bodyPr>
          <a:lstStyle/>
          <a:p>
            <a:r>
              <a:rPr lang="en-US" sz="4000"/>
              <a:t>Advance Notification of a Supply Shortage- Notice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5C7F72E-7B8D-6B01-9FDD-B74C322CC692}"/>
              </a:ext>
            </a:extLst>
          </p:cNvPr>
          <p:cNvSpPr/>
          <p:nvPr/>
        </p:nvSpPr>
        <p:spPr>
          <a:xfrm>
            <a:off x="11714203" y="6441875"/>
            <a:ext cx="288000" cy="2880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2122787B-6636-4E7F-8236-E380763F1545}" type="slidenum">
              <a:rPr lang="en-NZ" sz="900" smtClean="0">
                <a:solidFill>
                  <a:schemeClr val="bg1">
                    <a:lumMod val="65000"/>
                  </a:schemeClr>
                </a:solidFill>
              </a:rPr>
              <a:t>13</a:t>
            </a:fld>
            <a:endParaRPr lang="en-NZ" sz="100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8F1329-8C61-B9E4-701E-4EA38879563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619"/>
          <a:stretch/>
        </p:blipFill>
        <p:spPr>
          <a:xfrm>
            <a:off x="3308608" y="693368"/>
            <a:ext cx="5706183" cy="616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246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7FC458-D3BB-6F2C-1799-369DEDCF84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B5D27-B55A-D3CA-BA2C-6EEBA31830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3117" y="395416"/>
            <a:ext cx="11011087" cy="1077187"/>
          </a:xfrm>
        </p:spPr>
        <p:txBody>
          <a:bodyPr>
            <a:normAutofit fontScale="90000"/>
          </a:bodyPr>
          <a:lstStyle/>
          <a:p>
            <a:r>
              <a:rPr lang="en-US" sz="4000"/>
              <a:t>Advance Notification of a Supply Shortage - How did we get to this?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14EF141-6698-7FCC-14C4-A3ACA66A0F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3117" y="1504828"/>
            <a:ext cx="10917383" cy="92333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NZ" sz="2200">
                <a:solidFill>
                  <a:schemeClr val="tx1"/>
                </a:solidFill>
              </a:rPr>
              <a:t>Modelling shows non supply days 28-35+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en-NZ" sz="2200">
              <a:solidFill>
                <a:schemeClr val="tx1"/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EE0D90D-FDC0-7559-27F4-2C2CAF6F92FF}"/>
              </a:ext>
            </a:extLst>
          </p:cNvPr>
          <p:cNvSpPr/>
          <p:nvPr/>
        </p:nvSpPr>
        <p:spPr>
          <a:xfrm>
            <a:off x="11714203" y="6441875"/>
            <a:ext cx="288000" cy="2880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2122787B-6636-4E7F-8236-E380763F1545}" type="slidenum">
              <a:rPr lang="en-NZ" sz="900" smtClean="0">
                <a:solidFill>
                  <a:schemeClr val="bg1">
                    <a:lumMod val="65000"/>
                  </a:schemeClr>
                </a:solidFill>
              </a:rPr>
              <a:t>14</a:t>
            </a:fld>
            <a:endParaRPr lang="en-NZ" sz="100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8FC4C3-9450-3EFF-332B-0E6BD644C4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5522" y="2164674"/>
            <a:ext cx="2165445" cy="427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0278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C9E7D7-E115-4F6A-3D9A-D28A7114D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1FD71D2-4582-D1C3-01FA-82F8191C35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28744" y="2589796"/>
            <a:ext cx="4134512" cy="1650708"/>
          </a:xfrm>
        </p:spPr>
        <p:txBody>
          <a:bodyPr/>
          <a:lstStyle/>
          <a:p>
            <a:pPr marL="0" indent="0" algn="ctr">
              <a:buNone/>
            </a:pPr>
            <a:r>
              <a:rPr lang="en-US" sz="4000" b="1">
                <a:solidFill>
                  <a:srgbClr val="00A3DB"/>
                </a:solidFill>
                <a:latin typeface="+mn-lt"/>
              </a:rPr>
              <a:t>Any questions</a:t>
            </a:r>
          </a:p>
          <a:p>
            <a:pPr marL="0" indent="0" algn="ctr">
              <a:buNone/>
            </a:pPr>
            <a:endParaRPr lang="en-US" sz="3200" b="1">
              <a:solidFill>
                <a:schemeClr val="tx1"/>
              </a:solidFill>
              <a:latin typeface="+mn-lt"/>
            </a:endParaRPr>
          </a:p>
          <a:p>
            <a:pPr marL="0" indent="0" algn="ctr">
              <a:buNone/>
            </a:pPr>
            <a:r>
              <a:rPr lang="en-US" sz="2200">
                <a:solidFill>
                  <a:schemeClr val="tx1"/>
                </a:solidFill>
                <a:latin typeface="+mn-lt"/>
              </a:rPr>
              <a:t>Please raise your hand 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C8FC038-C9FA-6E28-06B1-F827D1DBD287}"/>
              </a:ext>
            </a:extLst>
          </p:cNvPr>
          <p:cNvSpPr/>
          <p:nvPr/>
        </p:nvSpPr>
        <p:spPr>
          <a:xfrm>
            <a:off x="11714203" y="6441875"/>
            <a:ext cx="288000" cy="2880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2122787B-6636-4E7F-8236-E380763F1545}" type="slidenum">
              <a:rPr lang="en-NZ" sz="900" smtClean="0">
                <a:solidFill>
                  <a:schemeClr val="bg1">
                    <a:lumMod val="65000"/>
                  </a:schemeClr>
                </a:solidFill>
              </a:rPr>
              <a:t>15</a:t>
            </a:fld>
            <a:endParaRPr lang="en-NZ" sz="100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4712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F7610-29C6-2344-8BB3-41546979C8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4524" y="5022937"/>
            <a:ext cx="11242675" cy="1415441"/>
          </a:xfrm>
        </p:spPr>
        <p:txBody>
          <a:bodyPr>
            <a:normAutofit fontScale="90000"/>
          </a:bodyPr>
          <a:lstStyle/>
          <a:p>
            <a:r>
              <a:rPr lang="en-NZ"/>
              <a:t>Advanced notification of a supply shortage </a:t>
            </a:r>
            <a:r>
              <a:rPr lang="en-US"/>
              <a:t>–communications considerations</a:t>
            </a:r>
            <a:br>
              <a:rPr lang="en-US"/>
            </a:br>
            <a:r>
              <a:rPr lang="en-US" sz="2400" b="0"/>
              <a:t>Nathan Green, Principal Advisor Corporate Communications</a:t>
            </a:r>
          </a:p>
        </p:txBody>
      </p:sp>
    </p:spTree>
    <p:extLst>
      <p:ext uri="{BB962C8B-B14F-4D97-AF65-F5344CB8AC3E}">
        <p14:creationId xmlns:p14="http://schemas.microsoft.com/office/powerpoint/2010/main" val="41282876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DDC0D2-7489-B75D-32F0-2003D2CF64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2C4CA66-A704-3D02-DA92-04FF570664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3117" y="1504828"/>
            <a:ext cx="6815283" cy="5017849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NZ" sz="2000">
                <a:solidFill>
                  <a:schemeClr val="tx1"/>
                </a:solidFill>
                <a:latin typeface="+mn-lt"/>
                <a:cs typeface="Matter" panose="020B0604020202020204" charset="0"/>
              </a:rPr>
              <a:t>All have a part to play in communicating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NZ" sz="2000">
                <a:solidFill>
                  <a:schemeClr val="tx1"/>
                </a:solidFill>
                <a:latin typeface="+mn-lt"/>
                <a:cs typeface="Matter" panose="020B0604020202020204" charset="0"/>
              </a:rPr>
              <a:t>Three key levels of communication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NZ" sz="2000">
                <a:solidFill>
                  <a:schemeClr val="tx1"/>
                </a:solidFill>
                <a:latin typeface="+mn-lt"/>
                <a:cs typeface="Matter" panose="020B0604020202020204" charset="0"/>
              </a:rPr>
              <a:t>Country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NZ" sz="2000">
                <a:solidFill>
                  <a:schemeClr val="tx1"/>
                </a:solidFill>
                <a:latin typeface="+mn-lt"/>
                <a:cs typeface="Matter" panose="020B0604020202020204" charset="0"/>
              </a:rPr>
              <a:t>Region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NZ" sz="2000">
                <a:solidFill>
                  <a:schemeClr val="tx1"/>
                </a:solidFill>
                <a:latin typeface="+mn-lt"/>
                <a:cs typeface="Matter" panose="020B0604020202020204" charset="0"/>
              </a:rPr>
              <a:t>Consumer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NZ" sz="2000">
                <a:solidFill>
                  <a:schemeClr val="tx1"/>
                </a:solidFill>
                <a:latin typeface="+mn-lt"/>
                <a:cs typeface="Matter" panose="020B0604020202020204" charset="0"/>
              </a:rPr>
              <a:t>Different levels hold different information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NZ" sz="2000">
                <a:solidFill>
                  <a:schemeClr val="tx1"/>
                </a:solidFill>
                <a:latin typeface="+mn-lt"/>
                <a:cs typeface="Matter" panose="020B0604020202020204" charset="0"/>
              </a:rPr>
              <a:t>And different channels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NZ" sz="2000">
                <a:solidFill>
                  <a:schemeClr val="tx1"/>
                </a:solidFill>
                <a:latin typeface="+mn-lt"/>
                <a:cs typeface="Matter" panose="020B0604020202020204" charset="0"/>
              </a:rPr>
              <a:t>Need to ensure messaging is consistent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NZ" sz="2000">
                <a:solidFill>
                  <a:schemeClr val="tx1"/>
                </a:solidFill>
                <a:latin typeface="+mn-lt"/>
                <a:cs typeface="Matter" panose="020B0604020202020204" charset="0"/>
              </a:rPr>
              <a:t>Consumer Care Obligations and medically-dependent consumers critical</a:t>
            </a:r>
          </a:p>
          <a:p>
            <a:endParaRPr lang="en-NZ" sz="240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BB0BDA7-DF04-3DD5-75C6-ACCE1250AA2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NZ">
                <a:cs typeface="Matter" panose="020B0604020202020204" charset="0"/>
              </a:rPr>
              <a:t>Three layers to communications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6A091EFE-47C4-8CDB-40FF-7F3AFFB4AC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13842808"/>
              </p:ext>
            </p:extLst>
          </p:nvPr>
        </p:nvGraphicFramePr>
        <p:xfrm>
          <a:off x="5791200" y="894080"/>
          <a:ext cx="6145863" cy="49118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Oval 4">
            <a:extLst>
              <a:ext uri="{FF2B5EF4-FFF2-40B4-BE49-F238E27FC236}">
                <a16:creationId xmlns:a16="http://schemas.microsoft.com/office/drawing/2014/main" id="{F552D960-D94E-272C-D7EE-7AA133AE867D}"/>
              </a:ext>
            </a:extLst>
          </p:cNvPr>
          <p:cNvSpPr/>
          <p:nvPr/>
        </p:nvSpPr>
        <p:spPr>
          <a:xfrm>
            <a:off x="11714203" y="6441875"/>
            <a:ext cx="288000" cy="2880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2122787B-6636-4E7F-8236-E380763F1545}" type="slidenum">
              <a:rPr lang="en-NZ" sz="900" smtClean="0">
                <a:solidFill>
                  <a:schemeClr val="bg1">
                    <a:lumMod val="65000"/>
                  </a:schemeClr>
                </a:solidFill>
              </a:rPr>
              <a:t>17</a:t>
            </a:fld>
            <a:endParaRPr lang="en-NZ" sz="100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3255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0F648-CABB-AD4A-97DD-C79928E0EF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1415" y="374245"/>
            <a:ext cx="9333223" cy="1016810"/>
          </a:xfrm>
        </p:spPr>
        <p:txBody>
          <a:bodyPr>
            <a:normAutofit/>
          </a:bodyPr>
          <a:lstStyle/>
          <a:p>
            <a:r>
              <a:rPr lang="en-US"/>
              <a:t>Refresh Official Conservation Campaign (OCC) messaging – and step up campaign</a:t>
            </a:r>
          </a:p>
        </p:txBody>
      </p:sp>
      <p:sp>
        <p:nvSpPr>
          <p:cNvPr id="18" name="Subtitle 4">
            <a:extLst>
              <a:ext uri="{FF2B5EF4-FFF2-40B4-BE49-F238E27FC236}">
                <a16:creationId xmlns:a16="http://schemas.microsoft.com/office/drawing/2014/main" id="{A2D3717C-007F-51E4-1815-3FA133601E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3263" y="1504950"/>
            <a:ext cx="10917237" cy="1522981"/>
          </a:xfrm>
        </p:spPr>
        <p:txBody>
          <a:bodyPr/>
          <a:lstStyle/>
          <a:p>
            <a:pPr marL="0" lvl="0" indent="0">
              <a:buNone/>
            </a:pPr>
            <a:endParaRPr lang="en-US"/>
          </a:p>
          <a:p>
            <a:pPr lvl="0"/>
            <a:endParaRPr lang="en-US"/>
          </a:p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7CC7BC-EC20-92EF-434F-A010EA2144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551" y="1817913"/>
            <a:ext cx="10577683" cy="3535137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B3A95566-B185-5CCB-96E3-F930951513AB}"/>
              </a:ext>
            </a:extLst>
          </p:cNvPr>
          <p:cNvSpPr/>
          <p:nvPr/>
        </p:nvSpPr>
        <p:spPr>
          <a:xfrm>
            <a:off x="11714203" y="6441875"/>
            <a:ext cx="288000" cy="2880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2122787B-6636-4E7F-8236-E380763F1545}" type="slidenum">
              <a:rPr lang="en-NZ" sz="900" smtClean="0">
                <a:solidFill>
                  <a:schemeClr val="bg1">
                    <a:lumMod val="65000"/>
                  </a:schemeClr>
                </a:solidFill>
              </a:rPr>
              <a:t>18</a:t>
            </a:fld>
            <a:endParaRPr lang="en-NZ" sz="100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668A0C-62DD-73FA-D778-5D60B8AFF5E5}"/>
              </a:ext>
            </a:extLst>
          </p:cNvPr>
          <p:cNvSpPr txBox="1"/>
          <p:nvPr/>
        </p:nvSpPr>
        <p:spPr>
          <a:xfrm>
            <a:off x="7934933" y="5666013"/>
            <a:ext cx="44220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>
                <a:solidFill>
                  <a:srgbClr val="92D050"/>
                </a:solidFill>
              </a:rPr>
              <a:t>www.savepowernow.govt.nz</a:t>
            </a:r>
            <a:endParaRPr lang="en-NZ" b="1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7205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A2E5CE-011B-5A24-706A-46E52EBCC9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C6084-7633-EE1A-587A-5F111D193D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3117" y="549275"/>
            <a:ext cx="10909763" cy="613320"/>
          </a:xfrm>
        </p:spPr>
        <p:txBody>
          <a:bodyPr>
            <a:noAutofit/>
          </a:bodyPr>
          <a:lstStyle/>
          <a:p>
            <a:r>
              <a:rPr lang="en-US">
                <a:cs typeface="Matter" panose="020B0604020202020204" charset="0"/>
              </a:rPr>
              <a:t>Advance notice of supply shortage – what Transpower will do?</a:t>
            </a:r>
          </a:p>
        </p:txBody>
      </p:sp>
      <p:sp>
        <p:nvSpPr>
          <p:cNvPr id="18" name="Subtitle 4">
            <a:extLst>
              <a:ext uri="{FF2B5EF4-FFF2-40B4-BE49-F238E27FC236}">
                <a16:creationId xmlns:a16="http://schemas.microsoft.com/office/drawing/2014/main" id="{A5160AF7-D07C-DB4C-7514-1A94E97F6FB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3117" y="1465762"/>
            <a:ext cx="9630440" cy="4067524"/>
          </a:xfrm>
        </p:spPr>
        <p:txBody>
          <a:bodyPr/>
          <a:lstStyle/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NZ" sz="2000" kern="100">
                <a:solidFill>
                  <a:schemeClr val="tx1"/>
                </a:solidFill>
                <a:latin typeface="+mn-lt"/>
                <a:cs typeface="Matter" panose="020B0604020202020204" charset="0"/>
              </a:rPr>
              <a:t>Our Coordinated Incident Management System (CIMS) response already underway.</a:t>
            </a:r>
          </a:p>
          <a:p>
            <a:pPr marL="695325" lvl="1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NZ" sz="2000" kern="100">
                <a:solidFill>
                  <a:schemeClr val="tx1"/>
                </a:solidFill>
                <a:latin typeface="+mn-lt"/>
                <a:cs typeface="Matter" panose="020B0604020202020204" charset="0"/>
              </a:rPr>
              <a:t>Electricity Sector Public Information Manager (PIM) Network set up.</a:t>
            </a: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NZ" sz="2000" kern="100">
                <a:solidFill>
                  <a:schemeClr val="tx1"/>
                </a:solidFill>
                <a:latin typeface="+mn-lt"/>
                <a:cs typeface="Matter" panose="020B0604020202020204" charset="0"/>
              </a:rPr>
              <a:t>Regular briefings also underway:</a:t>
            </a:r>
          </a:p>
          <a:p>
            <a:pPr marL="695325" lvl="1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NZ" sz="2000" kern="100">
                <a:solidFill>
                  <a:schemeClr val="tx1"/>
                </a:solidFill>
                <a:latin typeface="+mn-lt"/>
                <a:cs typeface="Matter" panose="020B0604020202020204" charset="0"/>
              </a:rPr>
              <a:t>Industry briefings – Major Power System Event Contact List, SO Briefing List</a:t>
            </a:r>
          </a:p>
          <a:p>
            <a:pPr marL="695325" lvl="1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NZ" sz="2000" kern="100">
                <a:solidFill>
                  <a:schemeClr val="tx1"/>
                </a:solidFill>
                <a:latin typeface="+mn-lt"/>
                <a:cs typeface="Matter" panose="020B0604020202020204" charset="0"/>
              </a:rPr>
              <a:t>Comms-specific briefings – Electricity Sector PIM Network</a:t>
            </a:r>
          </a:p>
          <a:p>
            <a:pPr marL="695325" lvl="1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NZ" sz="2000" kern="100">
                <a:solidFill>
                  <a:schemeClr val="tx1"/>
                </a:solidFill>
                <a:latin typeface="+mn-lt"/>
                <a:cs typeface="Matter" panose="020B0604020202020204" charset="0"/>
              </a:rPr>
              <a:t>Government briefings continue alongside Authority and MBIE</a:t>
            </a: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NZ" sz="2000" kern="100">
                <a:solidFill>
                  <a:schemeClr val="tx1"/>
                </a:solidFill>
                <a:latin typeface="+mn-lt"/>
                <a:cs typeface="Matter" panose="020B0604020202020204" charset="0"/>
              </a:rPr>
              <a:t>Transpower media pack – media briefing, media release, explainers, interviews.</a:t>
            </a: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NZ" sz="2000" kern="100">
                <a:solidFill>
                  <a:schemeClr val="tx1"/>
                </a:solidFill>
                <a:latin typeface="+mn-lt"/>
                <a:cs typeface="Matter" panose="020B0604020202020204" charset="0"/>
              </a:rPr>
              <a:t>Transpower, Authority and Save Power Now websites updated, OCC campaign revised.</a:t>
            </a: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NZ" sz="2000" kern="100">
                <a:solidFill>
                  <a:schemeClr val="tx1"/>
                </a:solidFill>
                <a:latin typeface="+mn-lt"/>
                <a:cs typeface="Matter" panose="020B0604020202020204" charset="0"/>
              </a:rPr>
              <a:t>Information shared on Transpower and Authority social media channels.</a:t>
            </a:r>
          </a:p>
        </p:txBody>
      </p:sp>
    </p:spTree>
    <p:extLst>
      <p:ext uri="{BB962C8B-B14F-4D97-AF65-F5344CB8AC3E}">
        <p14:creationId xmlns:p14="http://schemas.microsoft.com/office/powerpoint/2010/main" val="38005277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07FA4A-7234-40F9-B596-9191766C82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93245" y="53109"/>
            <a:ext cx="9480656" cy="67517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53079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3A36E3-3CDF-0CBC-3596-D88FFB29E6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F5149-0992-F8BC-A160-B24D62C54B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3117" y="549275"/>
            <a:ext cx="11488883" cy="654482"/>
          </a:xfrm>
        </p:spPr>
        <p:txBody>
          <a:bodyPr>
            <a:noAutofit/>
          </a:bodyPr>
          <a:lstStyle/>
          <a:p>
            <a:r>
              <a:rPr lang="en-US">
                <a:cs typeface="Matter" panose="020B0604020202020204" charset="0"/>
              </a:rPr>
              <a:t>Advance notice of supply shortage – Transpower messaging</a:t>
            </a:r>
          </a:p>
        </p:txBody>
      </p:sp>
      <p:sp>
        <p:nvSpPr>
          <p:cNvPr id="18" name="Subtitle 4">
            <a:extLst>
              <a:ext uri="{FF2B5EF4-FFF2-40B4-BE49-F238E27FC236}">
                <a16:creationId xmlns:a16="http://schemas.microsoft.com/office/drawing/2014/main" id="{5E0A3593-EEE2-C87F-F820-03E4F72751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3262" y="1504950"/>
            <a:ext cx="11310938" cy="7708777"/>
          </a:xfrm>
        </p:spPr>
        <p:txBody>
          <a:bodyPr/>
          <a:lstStyle/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NZ" sz="2000" kern="100">
                <a:solidFill>
                  <a:schemeClr val="tx1"/>
                </a:solidFill>
                <a:latin typeface="+mn-lt"/>
                <a:cs typeface="Matter" panose="020B0604020202020204" charset="0"/>
              </a:rPr>
              <a:t>Thank Kiwis for effort, dry conditions persisting and we need to increase OCC efforts.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NZ" sz="2000" kern="100">
                <a:solidFill>
                  <a:schemeClr val="tx1"/>
                </a:solidFill>
                <a:latin typeface="+mn-lt"/>
                <a:cs typeface="Matter" panose="020B0604020202020204" charset="0"/>
              </a:rPr>
              <a:t>We have announced an advance notice of a supply shortage. If conditions don’t improve in 14 days we will need to declare a supply shortage.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NZ" sz="2000" kern="100">
                <a:solidFill>
                  <a:schemeClr val="tx1"/>
                </a:solidFill>
                <a:latin typeface="+mn-lt"/>
                <a:cs typeface="Matter" panose="020B0604020202020204" charset="0"/>
              </a:rPr>
              <a:t>However, rolling outages will still not start for another nine days – that’s 23 days from today, which is plenty of time for rain.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NZ" sz="2000" kern="100">
                <a:solidFill>
                  <a:schemeClr val="tx1"/>
                </a:solidFill>
                <a:latin typeface="+mn-lt"/>
                <a:cs typeface="Matter" panose="020B0604020202020204" charset="0"/>
              </a:rPr>
              <a:t>Rolling outages will reduce demand to mitigate the risk of widespread unplanned outages.</a:t>
            </a:r>
          </a:p>
          <a:p>
            <a:pPr marL="352425" lvl="1" indent="0">
              <a:lnSpc>
                <a:spcPct val="107000"/>
              </a:lnSpc>
              <a:buNone/>
            </a:pPr>
            <a:r>
              <a:rPr lang="en-NZ" sz="2000" kern="100">
                <a:solidFill>
                  <a:schemeClr val="tx1"/>
                </a:solidFill>
                <a:latin typeface="+mn-lt"/>
                <a:cs typeface="Matter" panose="020B0604020202020204" charset="0"/>
              </a:rPr>
              <a:t>– these are harder for families, businesses and communities to prepare for and manage.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NZ" sz="2000" kern="100">
                <a:solidFill>
                  <a:schemeClr val="tx1"/>
                </a:solidFill>
                <a:latin typeface="+mn-lt"/>
                <a:cs typeface="Matter" panose="020B0604020202020204" charset="0"/>
              </a:rPr>
              <a:t>Tips on how to increase energy savings as part of OCC.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NZ" sz="2000" kern="100">
                <a:solidFill>
                  <a:schemeClr val="tx1"/>
                </a:solidFill>
                <a:latin typeface="+mn-lt"/>
                <a:cs typeface="Matter" panose="020B0604020202020204" charset="0"/>
              </a:rPr>
              <a:t>If you’re medically dependent on power you should hear from your retailer - if you haven’t make sure you’re registered with them.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NZ" sz="2000" kern="100">
                <a:solidFill>
                  <a:schemeClr val="tx1"/>
                </a:solidFill>
                <a:latin typeface="+mn-lt"/>
                <a:cs typeface="Matter" panose="020B0604020202020204" charset="0"/>
              </a:rPr>
              <a:t>We will commit to updating people through Transpower/Authority/OCC websites and social media.</a:t>
            </a: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3536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AB0913-41AD-529C-A89E-82FE8390F1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733B2-0B53-5D83-A656-5FAD46FEB8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3117" y="549274"/>
            <a:ext cx="11279086" cy="587195"/>
          </a:xfrm>
        </p:spPr>
        <p:txBody>
          <a:bodyPr>
            <a:normAutofit fontScale="90000"/>
          </a:bodyPr>
          <a:lstStyle/>
          <a:p>
            <a:r>
              <a:rPr lang="en-US">
                <a:cs typeface="Matter" panose="020B0604020202020204" charset="0"/>
              </a:rPr>
              <a:t>Advance notice of supply shortage – lines company/retailer considerations (1)</a:t>
            </a:r>
          </a:p>
        </p:txBody>
      </p:sp>
      <p:sp>
        <p:nvSpPr>
          <p:cNvPr id="18" name="Subtitle 4">
            <a:extLst>
              <a:ext uri="{FF2B5EF4-FFF2-40B4-BE49-F238E27FC236}">
                <a16:creationId xmlns:a16="http://schemas.microsoft.com/office/drawing/2014/main" id="{FE0266AF-EAEB-F919-3E5A-1158BF3902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3117" y="1329654"/>
            <a:ext cx="10180783" cy="8133380"/>
          </a:xfrm>
        </p:spPr>
        <p:txBody>
          <a:bodyPr/>
          <a:lstStyle/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NZ" sz="2000" kern="100">
                <a:solidFill>
                  <a:schemeClr val="tx1"/>
                </a:solidFill>
                <a:latin typeface="+mn-lt"/>
                <a:cs typeface="Matter" panose="020B0604020202020204" charset="0"/>
              </a:rPr>
              <a:t>For lines companies, it’s time to put your communications and stakeholder plan from your Participant Rolling Outage Plan (PROP) into action:</a:t>
            </a:r>
          </a:p>
          <a:p>
            <a:pPr marL="695325" lvl="1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NZ" sz="2000" kern="100">
                <a:solidFill>
                  <a:schemeClr val="tx1"/>
                </a:solidFill>
                <a:latin typeface="+mn-lt"/>
                <a:cs typeface="Matter" panose="020B0604020202020204" charset="0"/>
              </a:rPr>
              <a:t>Is it still fit for purpose?</a:t>
            </a:r>
          </a:p>
          <a:p>
            <a:pPr marL="695325" lvl="1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NZ" sz="2000" kern="100">
                <a:solidFill>
                  <a:schemeClr val="tx1"/>
                </a:solidFill>
                <a:latin typeface="+mn-lt"/>
                <a:cs typeface="Matter" panose="020B0604020202020204" charset="0"/>
              </a:rPr>
              <a:t>Who are your key stakeholders, and how will you reach them? </a:t>
            </a:r>
          </a:p>
          <a:p>
            <a:pPr marL="695325" lvl="1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NZ" sz="2000" kern="100">
                <a:solidFill>
                  <a:schemeClr val="tx1"/>
                </a:solidFill>
                <a:latin typeface="+mn-lt"/>
                <a:cs typeface="Matter" panose="020B0604020202020204" charset="0"/>
              </a:rPr>
              <a:t>Are you resourced for this?</a:t>
            </a:r>
          </a:p>
          <a:p>
            <a:pPr marL="695325" lvl="1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NZ" sz="2000" kern="100">
                <a:solidFill>
                  <a:schemeClr val="tx1"/>
                </a:solidFill>
                <a:latin typeface="+mn-lt"/>
                <a:cs typeface="Matter" panose="020B0604020202020204" charset="0"/>
              </a:rPr>
              <a:t>How will you ensure your messages are aligned with Transpower and Authority?</a:t>
            </a: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NZ" sz="2000" kern="100">
                <a:solidFill>
                  <a:schemeClr val="tx1"/>
                </a:solidFill>
                <a:latin typeface="+mn-lt"/>
                <a:cs typeface="Matter" panose="020B0604020202020204" charset="0"/>
              </a:rPr>
              <a:t>For retailers, how will you coordinate with lines companies to communicate with customers and stakeholders, and ensure no one falls through the cracks.</a:t>
            </a:r>
          </a:p>
          <a:p>
            <a:pPr marL="342900" lvl="1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NZ" sz="2000" kern="100">
                <a:solidFill>
                  <a:schemeClr val="tx1"/>
                </a:solidFill>
                <a:latin typeface="+mn-lt"/>
                <a:cs typeface="Matter" panose="020B0604020202020204" charset="0"/>
              </a:rPr>
              <a:t>Think about Consumer Care Obligations, and what you will do for medically dependent consumers.</a:t>
            </a:r>
          </a:p>
          <a:p>
            <a:pPr marL="0" lvl="1" indent="0">
              <a:lnSpc>
                <a:spcPct val="107000"/>
              </a:lnSpc>
              <a:buNone/>
            </a:pPr>
            <a:endParaRPr lang="en-NZ" sz="2000" kern="100">
              <a:solidFill>
                <a:schemeClr val="tx1"/>
              </a:solidFill>
              <a:latin typeface="Matter" panose="020B0604020202020204" charset="0"/>
              <a:cs typeface="Matter" panose="020B0604020202020204" charset="0"/>
            </a:endParaRPr>
          </a:p>
          <a:p>
            <a:pPr marL="695325" lvl="1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en-NZ" sz="1800" kern="10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1003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052E1F-DC49-5886-9A77-193073C0FB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E1BCC-0C15-64D7-943D-C6BC588461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3117" y="549274"/>
            <a:ext cx="11302836" cy="587195"/>
          </a:xfrm>
        </p:spPr>
        <p:txBody>
          <a:bodyPr>
            <a:normAutofit fontScale="90000"/>
          </a:bodyPr>
          <a:lstStyle/>
          <a:p>
            <a:r>
              <a:rPr lang="en-US">
                <a:cs typeface="Matter" panose="020B0604020202020204" charset="0"/>
              </a:rPr>
              <a:t>Advance notice of supply shortage – lines company/retailer considerations (2)</a:t>
            </a:r>
          </a:p>
        </p:txBody>
      </p:sp>
      <p:sp>
        <p:nvSpPr>
          <p:cNvPr id="18" name="Subtitle 4">
            <a:extLst>
              <a:ext uri="{FF2B5EF4-FFF2-40B4-BE49-F238E27FC236}">
                <a16:creationId xmlns:a16="http://schemas.microsoft.com/office/drawing/2014/main" id="{8EF4DDBD-3506-7807-C9E8-270823E420F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3117" y="1329654"/>
            <a:ext cx="10180783" cy="8847422"/>
          </a:xfrm>
        </p:spPr>
        <p:txBody>
          <a:bodyPr/>
          <a:lstStyle/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NZ" sz="2000" kern="100">
                <a:solidFill>
                  <a:schemeClr val="tx1"/>
                </a:solidFill>
                <a:latin typeface="+mn-lt"/>
                <a:cs typeface="Matter" panose="020B0604020202020204" charset="0"/>
              </a:rPr>
              <a:t>Lines companies and retailers have specific consumers and stakeholder channels.</a:t>
            </a:r>
          </a:p>
          <a:p>
            <a:pPr marL="342900" lvl="1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NZ" sz="2000" kern="100">
                <a:solidFill>
                  <a:schemeClr val="tx1"/>
                </a:solidFill>
                <a:latin typeface="+mn-lt"/>
                <a:cs typeface="Matter" panose="020B0604020202020204" charset="0"/>
              </a:rPr>
              <a:t>How will you reframe messaging for your needs?</a:t>
            </a:r>
          </a:p>
          <a:p>
            <a:pPr marL="342900" lvl="1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NZ" sz="2000" kern="100">
                <a:solidFill>
                  <a:schemeClr val="tx1"/>
                </a:solidFill>
                <a:latin typeface="+mn-lt"/>
                <a:cs typeface="Matter" panose="020B0604020202020204" charset="0"/>
              </a:rPr>
              <a:t>What communications will you provide to your consumers and key stakeholders now and as we get closer to a formal declaration?</a:t>
            </a:r>
          </a:p>
          <a:p>
            <a:pPr marL="342900" lvl="1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NZ" sz="2000" kern="100">
                <a:solidFill>
                  <a:schemeClr val="tx1"/>
                </a:solidFill>
                <a:latin typeface="+mn-lt"/>
                <a:cs typeface="Matter" panose="020B0604020202020204" charset="0"/>
              </a:rPr>
              <a:t>How do we cater for different levels of understanding, misinformation?</a:t>
            </a:r>
          </a:p>
          <a:p>
            <a:pPr marL="342900" lvl="1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NZ" sz="2000" kern="100">
                <a:solidFill>
                  <a:schemeClr val="tx1"/>
                </a:solidFill>
                <a:latin typeface="+mn-lt"/>
                <a:cs typeface="Matter" panose="020B0604020202020204" charset="0"/>
              </a:rPr>
              <a:t>What do you expect to hear from Transpower and the Authority?</a:t>
            </a:r>
          </a:p>
          <a:p>
            <a:pPr marL="704850" lvl="2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NZ" sz="2000" kern="100">
                <a:solidFill>
                  <a:schemeClr val="tx1"/>
                </a:solidFill>
                <a:latin typeface="+mn-lt"/>
                <a:cs typeface="Matter" panose="020B0604020202020204" charset="0"/>
              </a:rPr>
              <a:t>We will front media and liaise with government</a:t>
            </a:r>
          </a:p>
          <a:p>
            <a:pPr marL="704850" lvl="2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NZ" sz="2000" kern="100">
                <a:solidFill>
                  <a:schemeClr val="tx1"/>
                </a:solidFill>
                <a:latin typeface="+mn-lt"/>
                <a:cs typeface="Matter" panose="020B0604020202020204" charset="0"/>
              </a:rPr>
              <a:t>Toolkit with messaging, explainers</a:t>
            </a:r>
          </a:p>
          <a:p>
            <a:pPr marL="695325" lvl="1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NZ" sz="2000" kern="100">
                <a:solidFill>
                  <a:schemeClr val="tx1"/>
                </a:solidFill>
                <a:latin typeface="+mn-lt"/>
                <a:cs typeface="Matter" panose="020B0604020202020204" charset="0"/>
              </a:rPr>
              <a:t>Electricity Sector Public Information Manager (PIM) Network as key channel</a:t>
            </a:r>
          </a:p>
          <a:p>
            <a:pPr marL="695325" lvl="1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NZ" sz="2000" kern="100">
                <a:solidFill>
                  <a:schemeClr val="tx1"/>
                </a:solidFill>
                <a:latin typeface="+mn-lt"/>
                <a:cs typeface="Matter" panose="020B0604020202020204" charset="0"/>
              </a:rPr>
              <a:t>What else do you need?</a:t>
            </a:r>
          </a:p>
          <a:p>
            <a:pPr marL="342900" lvl="1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en-NZ" sz="2000" kern="100">
              <a:solidFill>
                <a:schemeClr val="tx1"/>
              </a:solidFill>
              <a:latin typeface="+mn-lt"/>
              <a:cs typeface="Matter" panose="020B0604020202020204" charset="0"/>
            </a:endParaRPr>
          </a:p>
          <a:p>
            <a:pPr marL="0" lvl="1" indent="0">
              <a:lnSpc>
                <a:spcPct val="107000"/>
              </a:lnSpc>
              <a:buNone/>
            </a:pPr>
            <a:endParaRPr lang="en-NZ" sz="2000" kern="100">
              <a:solidFill>
                <a:schemeClr val="tx1"/>
              </a:solidFill>
              <a:latin typeface="Matter" panose="020B0604020202020204" charset="0"/>
              <a:cs typeface="Matter" panose="020B0604020202020204" charset="0"/>
            </a:endParaRPr>
          </a:p>
          <a:p>
            <a:pPr marL="695325" lvl="1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en-NZ" sz="1800" kern="10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pPr lvl="0"/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0022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8A2287-C297-E0AF-DA6C-76339B7467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440AF69C-8CEE-8C68-76BB-3AC40334AA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28744" y="2589796"/>
            <a:ext cx="4134512" cy="1650708"/>
          </a:xfrm>
        </p:spPr>
        <p:txBody>
          <a:bodyPr/>
          <a:lstStyle/>
          <a:p>
            <a:pPr marL="0" indent="0" algn="ctr">
              <a:buNone/>
            </a:pPr>
            <a:r>
              <a:rPr lang="en-US" sz="4000" b="1">
                <a:solidFill>
                  <a:srgbClr val="00A3DB"/>
                </a:solidFill>
                <a:latin typeface="+mn-lt"/>
              </a:rPr>
              <a:t>Any questions</a:t>
            </a:r>
          </a:p>
          <a:p>
            <a:pPr marL="0" indent="0" algn="ctr">
              <a:buNone/>
            </a:pPr>
            <a:endParaRPr lang="en-US" sz="3200" b="1">
              <a:solidFill>
                <a:schemeClr val="tx1"/>
              </a:solidFill>
              <a:latin typeface="+mn-lt"/>
            </a:endParaRPr>
          </a:p>
          <a:p>
            <a:pPr marL="0" indent="0" algn="ctr">
              <a:buNone/>
            </a:pPr>
            <a:r>
              <a:rPr lang="en-US" sz="2200">
                <a:solidFill>
                  <a:schemeClr val="tx1"/>
                </a:solidFill>
                <a:latin typeface="+mn-lt"/>
              </a:rPr>
              <a:t>Please raise your hand 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6FEB32A-27B4-223E-DF4A-A6FBB7B45801}"/>
              </a:ext>
            </a:extLst>
          </p:cNvPr>
          <p:cNvSpPr/>
          <p:nvPr/>
        </p:nvSpPr>
        <p:spPr>
          <a:xfrm>
            <a:off x="11714203" y="6441875"/>
            <a:ext cx="288000" cy="2880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2122787B-6636-4E7F-8236-E380763F1545}" type="slidenum">
              <a:rPr lang="en-NZ" sz="900" smtClean="0">
                <a:solidFill>
                  <a:schemeClr val="bg1">
                    <a:lumMod val="65000"/>
                  </a:schemeClr>
                </a:solidFill>
              </a:rPr>
              <a:t>23</a:t>
            </a:fld>
            <a:endParaRPr lang="en-NZ" sz="100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3861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DD308B0-48B0-0F4A-83B1-23D1B29122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7954" y="4954656"/>
            <a:ext cx="10870599" cy="945102"/>
          </a:xfrm>
        </p:spPr>
        <p:txBody>
          <a:bodyPr>
            <a:normAutofit/>
          </a:bodyPr>
          <a:lstStyle/>
          <a:p>
            <a:r>
              <a:rPr lang="en-NZ" sz="3600"/>
              <a:t>Supply Shortage Declaration</a:t>
            </a:r>
            <a:br>
              <a:rPr lang="en-NZ"/>
            </a:br>
            <a:r>
              <a:rPr lang="en-US" sz="2200" b="0"/>
              <a:t>Dean Eagle, Market Technical Specialist, Transpower</a:t>
            </a:r>
            <a:endParaRPr lang="en-NZ" sz="2200"/>
          </a:p>
        </p:txBody>
      </p:sp>
    </p:spTree>
    <p:extLst>
      <p:ext uri="{BB962C8B-B14F-4D97-AF65-F5344CB8AC3E}">
        <p14:creationId xmlns:p14="http://schemas.microsoft.com/office/powerpoint/2010/main" val="16609800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BFD765-5C50-6C98-F5D7-E3E3042934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72B2E-C720-C554-4BB6-44B00EBA47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Declaration of a Supply Shortage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285211C-50E1-6EA3-A98A-88692E9BD2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3117" y="1504828"/>
            <a:ext cx="10917383" cy="2739211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NZ" sz="2200">
                <a:solidFill>
                  <a:schemeClr val="tx1"/>
                </a:solidFill>
              </a:rPr>
              <a:t>Time jump 14 days to 3 August.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NZ" sz="2200">
                <a:solidFill>
                  <a:schemeClr val="tx1"/>
                </a:solidFill>
              </a:rPr>
              <a:t>Still no significant rainfall or inflows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NZ" sz="2200">
                <a:solidFill>
                  <a:schemeClr val="tx1"/>
                </a:solidFill>
              </a:rPr>
              <a:t>Formal declaration of a Supply Shortage.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NZ" sz="2200">
                <a:solidFill>
                  <a:schemeClr val="tx1"/>
                </a:solidFill>
              </a:rPr>
              <a:t>Requires consultation with the Authority before declaring.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NZ" sz="2200">
                <a:solidFill>
                  <a:schemeClr val="tx1"/>
                </a:solidFill>
              </a:rPr>
              <a:t>For a shortage of electricity supply need to have already started an Official Conservation Campaign.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B2D6DE2-28C2-2FE6-F4E2-82BD01FD9C1A}"/>
              </a:ext>
            </a:extLst>
          </p:cNvPr>
          <p:cNvSpPr/>
          <p:nvPr/>
        </p:nvSpPr>
        <p:spPr>
          <a:xfrm>
            <a:off x="11714203" y="6441875"/>
            <a:ext cx="288000" cy="2880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2122787B-6636-4E7F-8236-E380763F1545}" type="slidenum">
              <a:rPr lang="en-NZ" sz="900" smtClean="0">
                <a:solidFill>
                  <a:schemeClr val="bg1">
                    <a:lumMod val="65000"/>
                  </a:schemeClr>
                </a:solidFill>
              </a:rPr>
              <a:t>25</a:t>
            </a:fld>
            <a:endParaRPr lang="en-NZ" sz="100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6567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29203B-B71A-A1E5-8364-E800547DBB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21B8E-C531-B883-7919-6E2D2F871B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3116" y="227998"/>
            <a:ext cx="4861105" cy="1493797"/>
          </a:xfrm>
        </p:spPr>
        <p:txBody>
          <a:bodyPr>
            <a:normAutofit/>
          </a:bodyPr>
          <a:lstStyle/>
          <a:p>
            <a:r>
              <a:rPr lang="en-US" sz="4000"/>
              <a:t>Declaration of Supply Shortage- Notice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2801EB3-A147-7414-982E-71CCFD450D8D}"/>
              </a:ext>
            </a:extLst>
          </p:cNvPr>
          <p:cNvSpPr/>
          <p:nvPr/>
        </p:nvSpPr>
        <p:spPr>
          <a:xfrm>
            <a:off x="11714203" y="6441875"/>
            <a:ext cx="288000" cy="2880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2122787B-6636-4E7F-8236-E380763F1545}" type="slidenum">
              <a:rPr lang="en-NZ" sz="900" smtClean="0">
                <a:solidFill>
                  <a:schemeClr val="bg1">
                    <a:lumMod val="65000"/>
                  </a:schemeClr>
                </a:solidFill>
              </a:rPr>
              <a:t>26</a:t>
            </a:fld>
            <a:endParaRPr lang="en-NZ" sz="100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E1FBF8-25F8-A141-5336-90DAA65819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5232" y="95359"/>
            <a:ext cx="4970836" cy="6247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7086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964091-B29F-BB97-B22F-AB6C9266AB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032C97F-B976-DBBA-2CD4-F4BB547795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28744" y="2589796"/>
            <a:ext cx="4134512" cy="1650708"/>
          </a:xfrm>
        </p:spPr>
        <p:txBody>
          <a:bodyPr/>
          <a:lstStyle/>
          <a:p>
            <a:pPr marL="0" indent="0" algn="ctr">
              <a:buNone/>
            </a:pPr>
            <a:r>
              <a:rPr lang="en-US" sz="4000" b="1">
                <a:solidFill>
                  <a:srgbClr val="00A3DB"/>
                </a:solidFill>
                <a:latin typeface="+mn-lt"/>
              </a:rPr>
              <a:t>Any questions</a:t>
            </a:r>
          </a:p>
          <a:p>
            <a:pPr marL="0" indent="0" algn="ctr">
              <a:buNone/>
            </a:pPr>
            <a:endParaRPr lang="en-US" sz="3200" b="1">
              <a:solidFill>
                <a:schemeClr val="tx1"/>
              </a:solidFill>
              <a:latin typeface="+mn-lt"/>
            </a:endParaRPr>
          </a:p>
          <a:p>
            <a:pPr marL="0" indent="0" algn="ctr">
              <a:buNone/>
            </a:pPr>
            <a:r>
              <a:rPr lang="en-US" sz="2200">
                <a:solidFill>
                  <a:schemeClr val="tx1"/>
                </a:solidFill>
                <a:latin typeface="+mn-lt"/>
              </a:rPr>
              <a:t>Please raise your hand 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640939B-A7DC-9FEC-178F-BCA3CBA2347F}"/>
              </a:ext>
            </a:extLst>
          </p:cNvPr>
          <p:cNvSpPr/>
          <p:nvPr/>
        </p:nvSpPr>
        <p:spPr>
          <a:xfrm>
            <a:off x="11714203" y="6441875"/>
            <a:ext cx="288000" cy="2880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2122787B-6636-4E7F-8236-E380763F1545}" type="slidenum">
              <a:rPr lang="en-NZ" sz="900" smtClean="0">
                <a:solidFill>
                  <a:schemeClr val="bg1">
                    <a:lumMod val="65000"/>
                  </a:schemeClr>
                </a:solidFill>
              </a:rPr>
              <a:t>27</a:t>
            </a:fld>
            <a:endParaRPr lang="en-NZ" sz="100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049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53D456-0DB1-A663-91C4-355CF42485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75CDEB1-57EE-EC07-6470-5E79FFE2FF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4" y="5205177"/>
            <a:ext cx="11253869" cy="647650"/>
          </a:xfrm>
        </p:spPr>
        <p:txBody>
          <a:bodyPr>
            <a:normAutofit fontScale="90000"/>
          </a:bodyPr>
          <a:lstStyle/>
          <a:p>
            <a:r>
              <a:rPr lang="en-NZ"/>
              <a:t>Direction to reduce consumption and savings targets</a:t>
            </a:r>
            <a:br>
              <a:rPr lang="en-NZ"/>
            </a:br>
            <a:r>
              <a:rPr lang="en-US" sz="2400" b="0"/>
              <a:t>Dean Eagle, Market Technical Specialist, Transpower</a:t>
            </a:r>
            <a:endParaRPr lang="en-NZ" sz="2400"/>
          </a:p>
        </p:txBody>
      </p:sp>
    </p:spTree>
    <p:extLst>
      <p:ext uri="{BB962C8B-B14F-4D97-AF65-F5344CB8AC3E}">
        <p14:creationId xmlns:p14="http://schemas.microsoft.com/office/powerpoint/2010/main" val="22516532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BCF758-B7CB-5E99-9568-FD9074BBCF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32404-07FC-69EB-FD84-5411D15D2F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3117" y="549274"/>
            <a:ext cx="11011087" cy="955553"/>
          </a:xfrm>
        </p:spPr>
        <p:txBody>
          <a:bodyPr>
            <a:normAutofit fontScale="90000"/>
          </a:bodyPr>
          <a:lstStyle/>
          <a:p>
            <a:r>
              <a:rPr lang="en-US" sz="4000"/>
              <a:t>Written direction to reduce consumption and savings targets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8545E0-0521-06C2-E349-F1773A8A95A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3117" y="1764320"/>
            <a:ext cx="10917383" cy="387798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NZ" sz="2200">
                <a:solidFill>
                  <a:schemeClr val="tx1"/>
                </a:solidFill>
              </a:rPr>
              <a:t>The direction will be to reduce consumption, likely this requires rolling outages.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NZ" sz="2200">
                <a:solidFill>
                  <a:schemeClr val="tx1"/>
                </a:solidFill>
              </a:rPr>
              <a:t>Each written direction sent by email to lines companies and direct connects.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NZ" sz="2200">
                <a:solidFill>
                  <a:schemeClr val="tx1"/>
                </a:solidFill>
              </a:rPr>
              <a:t>Must be acknowledged by email within 48 hours, unless otherwise specified.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NZ" sz="2200">
                <a:solidFill>
                  <a:schemeClr val="tx1"/>
                </a:solidFill>
              </a:rPr>
              <a:t>Publish regional targets to our website.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NZ" sz="2200">
                <a:solidFill>
                  <a:schemeClr val="tx1"/>
                </a:solidFill>
              </a:rPr>
              <a:t>Savings targets (individualised) will be sent within the email.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NZ" sz="2200">
                <a:solidFill>
                  <a:schemeClr val="tx1"/>
                </a:solidFill>
              </a:rPr>
              <a:t>Endeavour to give 9 days notice of savings targets.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NZ" sz="2200">
                <a:solidFill>
                  <a:schemeClr val="tx1"/>
                </a:solidFill>
              </a:rPr>
              <a:t>In our scenario rolling outages start 12 August (the exercise on 9 April).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en-NZ" sz="2200">
              <a:solidFill>
                <a:schemeClr val="tx1"/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E6AADF8-768E-14A1-BB91-7A5F4075889E}"/>
              </a:ext>
            </a:extLst>
          </p:cNvPr>
          <p:cNvSpPr/>
          <p:nvPr/>
        </p:nvSpPr>
        <p:spPr>
          <a:xfrm>
            <a:off x="11714203" y="6441875"/>
            <a:ext cx="288000" cy="2880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2122787B-6636-4E7F-8236-E380763F1545}" type="slidenum">
              <a:rPr lang="en-NZ" sz="900" smtClean="0">
                <a:solidFill>
                  <a:schemeClr val="bg1">
                    <a:lumMod val="65000"/>
                  </a:schemeClr>
                </a:solidFill>
              </a:rPr>
              <a:t>29</a:t>
            </a:fld>
            <a:endParaRPr lang="en-NZ" sz="100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2357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775EF-6003-297C-E8D5-7F2C3C92A89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NZ" sz="4000"/>
              <a:t>Industry Exercise 2025 – Overview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7EAC06F-FD5B-5550-383F-73230E71F47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3117" y="1432355"/>
            <a:ext cx="10917383" cy="4216539"/>
          </a:xfrm>
        </p:spPr>
        <p:txBody>
          <a:bodyPr vert="horz" lIns="91440" tIns="45720" rIns="91440" bIns="45720" rtlCol="0" anchor="t">
            <a:sp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NZ" sz="2200" b="1" dirty="0">
                <a:solidFill>
                  <a:schemeClr val="tx1"/>
                </a:solidFill>
              </a:rPr>
              <a:t>Objective</a:t>
            </a:r>
            <a:endParaRPr lang="en-NZ" sz="2200" b="1" dirty="0">
              <a:solidFill>
                <a:schemeClr val="tx1"/>
              </a:solidFill>
              <a:ea typeface="Calibri Light"/>
              <a:cs typeface="Calibri Light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NZ" sz="2200" dirty="0">
                <a:solidFill>
                  <a:schemeClr val="tx1"/>
                </a:solidFill>
                <a:ea typeface="Calibri Light"/>
                <a:cs typeface="Calibri Light"/>
              </a:rPr>
              <a:t>To build resilience and ensure industry is collectively prepared for a major power system event.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NZ" sz="2200" b="1" dirty="0">
                <a:solidFill>
                  <a:schemeClr val="tx1"/>
                </a:solidFill>
              </a:rPr>
              <a:t>Outcome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NZ" sz="2200" dirty="0">
                <a:solidFill>
                  <a:schemeClr val="tx1"/>
                </a:solidFill>
                <a:ea typeface="Calibri Light"/>
                <a:cs typeface="Calibri Light"/>
              </a:rPr>
              <a:t>So that we as an industry can minimise the impact on consumers as much as possible.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NZ" sz="2200" b="1" dirty="0">
                <a:solidFill>
                  <a:schemeClr val="tx1"/>
                </a:solidFill>
                <a:ea typeface="Calibri Light"/>
                <a:cs typeface="Calibri Light"/>
              </a:rPr>
              <a:t>Approach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NZ" sz="2200" dirty="0">
                <a:solidFill>
                  <a:schemeClr val="tx1"/>
                </a:solidFill>
              </a:rPr>
              <a:t>We have chosen to test a dry winter situation to: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NZ" sz="2200" dirty="0">
                <a:solidFill>
                  <a:schemeClr val="tx1"/>
                </a:solidFill>
              </a:rPr>
              <a:t>build industry-wide capability to implement rolling outages.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NZ" sz="2200" dirty="0">
                <a:solidFill>
                  <a:schemeClr val="tx1"/>
                </a:solidFill>
              </a:rPr>
              <a:t>test both operational and communication responses, and the interplay between both.</a:t>
            </a:r>
            <a:endParaRPr lang="en-NZ" sz="2200" dirty="0">
              <a:solidFill>
                <a:schemeClr val="tx1"/>
              </a:solidFill>
              <a:ea typeface="Calibri Light"/>
              <a:cs typeface="Calibri Light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1684958-3AD3-7569-6E91-0C5ACF777268}"/>
              </a:ext>
            </a:extLst>
          </p:cNvPr>
          <p:cNvSpPr/>
          <p:nvPr/>
        </p:nvSpPr>
        <p:spPr>
          <a:xfrm>
            <a:off x="11714203" y="6441875"/>
            <a:ext cx="288000" cy="2880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2122787B-6636-4E7F-8236-E380763F1545}" type="slidenum">
              <a:rPr lang="en-NZ" sz="900" smtClean="0">
                <a:solidFill>
                  <a:schemeClr val="bg1">
                    <a:lumMod val="65000"/>
                  </a:schemeClr>
                </a:solidFill>
              </a:rPr>
              <a:t>3</a:t>
            </a:fld>
            <a:endParaRPr lang="en-NZ" sz="100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9118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D5EB69-80A1-2AC2-6F83-761BFF5F31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DE7A8-B43F-E694-9166-46555BF530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8005" y="416126"/>
            <a:ext cx="11775990" cy="584772"/>
          </a:xfrm>
        </p:spPr>
        <p:txBody>
          <a:bodyPr>
            <a:normAutofit fontScale="90000"/>
          </a:bodyPr>
          <a:lstStyle/>
          <a:p>
            <a:r>
              <a:rPr lang="en-US" sz="4000"/>
              <a:t>Written direction to reduce consumption and savings targets 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F0E5ACE-8DCE-C49C-169E-9D2E1A8ED3FF}"/>
              </a:ext>
            </a:extLst>
          </p:cNvPr>
          <p:cNvSpPr/>
          <p:nvPr/>
        </p:nvSpPr>
        <p:spPr>
          <a:xfrm>
            <a:off x="11714203" y="6441875"/>
            <a:ext cx="288000" cy="2880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2122787B-6636-4E7F-8236-E380763F1545}" type="slidenum">
              <a:rPr lang="en-NZ" sz="900" smtClean="0">
                <a:solidFill>
                  <a:schemeClr val="bg1">
                    <a:lumMod val="65000"/>
                  </a:schemeClr>
                </a:solidFill>
              </a:rPr>
              <a:t>30</a:t>
            </a:fld>
            <a:endParaRPr lang="en-NZ" sz="100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CD2C23-0D4B-FBFC-D3C9-203194BD3E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8856" y="3500266"/>
            <a:ext cx="4954287" cy="2941608"/>
          </a:xfrm>
          <a:prstGeom prst="rect">
            <a:avLst/>
          </a:prstGeom>
        </p:spPr>
      </p:pic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3F5B14BA-BF42-7CEC-0D39-C9378B59C0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9556" y="1311215"/>
            <a:ext cx="9977417" cy="2739211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NZ" sz="2200">
                <a:solidFill>
                  <a:schemeClr val="tx1"/>
                </a:solidFill>
              </a:rPr>
              <a:t>Direction to lines companies and direct connects under clause 9.15 of the code, must comply.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NZ" sz="2200">
                <a:solidFill>
                  <a:schemeClr val="tx1"/>
                </a:solidFill>
              </a:rPr>
              <a:t>Direction takes effect 12 August at 6am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NZ" sz="2200">
                <a:solidFill>
                  <a:schemeClr val="tx1"/>
                </a:solidFill>
              </a:rPr>
              <a:t>Has a savings target, this is weekly (so 12-18 August)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NZ" sz="2200">
                <a:solidFill>
                  <a:schemeClr val="tx1"/>
                </a:solidFill>
              </a:rPr>
              <a:t>You need to plan how this will be achieved its not instructed in real time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en-NZ" sz="2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2405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53BF3E-F97C-F01C-5484-59E73F8A8E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79F8D-55FC-1CC4-0C69-21212F3AD3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8005" y="416126"/>
            <a:ext cx="11775990" cy="584772"/>
          </a:xfrm>
        </p:spPr>
        <p:txBody>
          <a:bodyPr>
            <a:normAutofit fontScale="90000"/>
          </a:bodyPr>
          <a:lstStyle/>
          <a:p>
            <a:r>
              <a:rPr lang="en-US" sz="4000"/>
              <a:t>Written direction to reduce consumption and savings targets 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65381C6-4AB1-9686-486D-4149A12C4336}"/>
              </a:ext>
            </a:extLst>
          </p:cNvPr>
          <p:cNvSpPr/>
          <p:nvPr/>
        </p:nvSpPr>
        <p:spPr>
          <a:xfrm>
            <a:off x="11714203" y="6441875"/>
            <a:ext cx="288000" cy="2880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2122787B-6636-4E7F-8236-E380763F1545}" type="slidenum">
              <a:rPr lang="en-NZ" sz="900" smtClean="0">
                <a:solidFill>
                  <a:schemeClr val="bg1">
                    <a:lumMod val="65000"/>
                  </a:schemeClr>
                </a:solidFill>
              </a:rPr>
              <a:t>31</a:t>
            </a:fld>
            <a:endParaRPr lang="en-NZ" sz="100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58CB91B3-566F-8E30-2F8B-FDAEA6E9F9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7798" y="1604514"/>
            <a:ext cx="8528180" cy="4555093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NZ" sz="2200">
                <a:solidFill>
                  <a:schemeClr val="tx1"/>
                </a:solidFill>
              </a:rPr>
              <a:t>Actions to take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NZ" sz="2200">
                <a:solidFill>
                  <a:schemeClr val="tx1"/>
                </a:solidFill>
              </a:rPr>
              <a:t>Must acknowledge by return email within 48 hours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NZ" sz="2200">
                <a:solidFill>
                  <a:schemeClr val="tx1"/>
                </a:solidFill>
              </a:rPr>
              <a:t>May provide feedback on demand forecast within 48 hours if it looks grossly wrong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NZ" sz="2200">
                <a:solidFill>
                  <a:schemeClr val="tx1"/>
                </a:solidFill>
              </a:rPr>
              <a:t>Must provide a GXP demand forecast or outage schedule within 2- 5 days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NZ" sz="2200">
                <a:solidFill>
                  <a:schemeClr val="tx1"/>
                </a:solidFill>
              </a:rPr>
              <a:t>Savings are a weekly target think MWh not MW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NZ" sz="2200">
                <a:solidFill>
                  <a:schemeClr val="tx1"/>
                </a:solidFill>
              </a:rPr>
              <a:t>Savings assessed against the forecast, not last years actuals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en-NZ" sz="220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en-NZ" sz="2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5390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72B3D8-4130-A571-883C-E982C93523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7473D-DBB8-AE98-C72B-07F2611146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3117" y="549274"/>
            <a:ext cx="11011087" cy="955553"/>
          </a:xfrm>
        </p:spPr>
        <p:txBody>
          <a:bodyPr>
            <a:normAutofit fontScale="90000"/>
          </a:bodyPr>
          <a:lstStyle/>
          <a:p>
            <a:r>
              <a:rPr lang="en-US" sz="4000"/>
              <a:t>Written direction to reduce consumption and savings targets 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1D68928-8757-515F-387A-4DB98E7E14E1}"/>
              </a:ext>
            </a:extLst>
          </p:cNvPr>
          <p:cNvSpPr/>
          <p:nvPr/>
        </p:nvSpPr>
        <p:spPr>
          <a:xfrm>
            <a:off x="11714203" y="6441875"/>
            <a:ext cx="288000" cy="2880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2122787B-6636-4E7F-8236-E380763F1545}" type="slidenum">
              <a:rPr lang="en-NZ" sz="900" smtClean="0">
                <a:solidFill>
                  <a:schemeClr val="bg1">
                    <a:lumMod val="65000"/>
                  </a:schemeClr>
                </a:solidFill>
              </a:rPr>
              <a:t>32</a:t>
            </a:fld>
            <a:endParaRPr lang="en-NZ" sz="100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788189-9928-1EFF-C94B-8BB5F37A29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5868" y="1543049"/>
            <a:ext cx="8773482" cy="4196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934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44452F-3A89-4991-9E72-F4BA4EF040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8442C-4966-8AED-51C4-F676D6D159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3117" y="549274"/>
            <a:ext cx="11011087" cy="955553"/>
          </a:xfrm>
        </p:spPr>
        <p:txBody>
          <a:bodyPr>
            <a:normAutofit fontScale="90000"/>
          </a:bodyPr>
          <a:lstStyle/>
          <a:p>
            <a:r>
              <a:rPr lang="en-US" sz="4000"/>
              <a:t>Written direction to reduce consumption and savings targets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EAD9A74-870D-4DF0-B329-076EB1288E3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3117" y="1764320"/>
            <a:ext cx="10917383" cy="4247317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NZ" sz="2200">
                <a:solidFill>
                  <a:schemeClr val="tx1"/>
                </a:solidFill>
              </a:rPr>
              <a:t>Lines companies – demand taken from same time last year.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NZ" sz="2200">
                <a:solidFill>
                  <a:schemeClr val="tx1"/>
                </a:solidFill>
              </a:rPr>
              <a:t>Direct connects – demand may be reduced.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NZ" sz="2200">
                <a:solidFill>
                  <a:schemeClr val="tx1"/>
                </a:solidFill>
              </a:rPr>
              <a:t>Data used to determine: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NZ" sz="1800">
                <a:solidFill>
                  <a:schemeClr val="tx1"/>
                </a:solidFill>
              </a:rPr>
              <a:t>When to start rolling outages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NZ" sz="1800">
                <a:solidFill>
                  <a:schemeClr val="tx1"/>
                </a:solidFill>
              </a:rPr>
              <a:t>What your savings targets will be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NZ" sz="2200">
                <a:solidFill>
                  <a:schemeClr val="tx1"/>
                </a:solidFill>
              </a:rPr>
              <a:t>This data is static 35 days. In reality it would be the next 35 days.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NZ" sz="2200">
                <a:solidFill>
                  <a:schemeClr val="tx1"/>
                </a:solidFill>
              </a:rPr>
              <a:t>Does not include rolling outages.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NZ" sz="2200">
                <a:solidFill>
                  <a:schemeClr val="tx1"/>
                </a:solidFill>
              </a:rPr>
              <a:t>You may review and feedback within 48 hours if it looks grossly wrong.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en-NZ" sz="2200">
              <a:solidFill>
                <a:schemeClr val="tx1"/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25B561C-BE6D-1327-23FC-D6E4F45CC13B}"/>
              </a:ext>
            </a:extLst>
          </p:cNvPr>
          <p:cNvSpPr/>
          <p:nvPr/>
        </p:nvSpPr>
        <p:spPr>
          <a:xfrm>
            <a:off x="11714203" y="6441875"/>
            <a:ext cx="288000" cy="2880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2122787B-6636-4E7F-8236-E380763F1545}" type="slidenum">
              <a:rPr lang="en-NZ" sz="900" smtClean="0">
                <a:solidFill>
                  <a:schemeClr val="bg1">
                    <a:lumMod val="65000"/>
                  </a:schemeClr>
                </a:solidFill>
              </a:rPr>
              <a:t>33</a:t>
            </a:fld>
            <a:endParaRPr lang="en-NZ" sz="100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5233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EF93F1-7F0B-D07B-F2F5-5C716A1E33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5D42671A-479A-DA94-7680-B69F37E1A3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28744" y="2589796"/>
            <a:ext cx="4134512" cy="1650708"/>
          </a:xfrm>
        </p:spPr>
        <p:txBody>
          <a:bodyPr/>
          <a:lstStyle/>
          <a:p>
            <a:pPr marL="0" indent="0" algn="ctr">
              <a:buNone/>
            </a:pPr>
            <a:r>
              <a:rPr lang="en-US" sz="4000" b="1">
                <a:solidFill>
                  <a:srgbClr val="00A3DB"/>
                </a:solidFill>
                <a:latin typeface="+mn-lt"/>
              </a:rPr>
              <a:t>Any questions</a:t>
            </a:r>
          </a:p>
          <a:p>
            <a:pPr marL="0" indent="0" algn="ctr">
              <a:buNone/>
            </a:pPr>
            <a:endParaRPr lang="en-US" sz="3200" b="1">
              <a:solidFill>
                <a:schemeClr val="tx1"/>
              </a:solidFill>
              <a:latin typeface="+mn-lt"/>
            </a:endParaRPr>
          </a:p>
          <a:p>
            <a:pPr marL="0" indent="0" algn="ctr">
              <a:buNone/>
            </a:pPr>
            <a:r>
              <a:rPr lang="en-US" sz="2200">
                <a:solidFill>
                  <a:schemeClr val="tx1"/>
                </a:solidFill>
                <a:latin typeface="+mn-lt"/>
              </a:rPr>
              <a:t>Please raise your hand 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A051BA8-AE97-E1A4-BD2E-FE76637D9470}"/>
              </a:ext>
            </a:extLst>
          </p:cNvPr>
          <p:cNvSpPr/>
          <p:nvPr/>
        </p:nvSpPr>
        <p:spPr>
          <a:xfrm>
            <a:off x="11714203" y="6441875"/>
            <a:ext cx="288000" cy="2880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2122787B-6636-4E7F-8236-E380763F1545}" type="slidenum">
              <a:rPr lang="en-NZ" sz="900" smtClean="0">
                <a:solidFill>
                  <a:schemeClr val="bg1">
                    <a:lumMod val="65000"/>
                  </a:schemeClr>
                </a:solidFill>
              </a:rPr>
              <a:t>34</a:t>
            </a:fld>
            <a:endParaRPr lang="en-NZ" sz="100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3639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9FD9022-32E6-D62A-EEA9-A19FF09433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5104969"/>
            <a:ext cx="10948684" cy="1295831"/>
          </a:xfrm>
        </p:spPr>
        <p:txBody>
          <a:bodyPr>
            <a:normAutofit fontScale="90000"/>
          </a:bodyPr>
          <a:lstStyle/>
          <a:p>
            <a:r>
              <a:rPr lang="en-US" b="1">
                <a:latin typeface="Calibri" panose="020F0502020204030204" pitchFamily="34" charset="0"/>
                <a:cs typeface="Calibri" panose="020F0502020204030204" pitchFamily="34" charset="0"/>
              </a:rPr>
              <a:t>Supply shortage declaration – communications considerations</a:t>
            </a:r>
            <a:b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Nathan Green, </a:t>
            </a:r>
            <a:r>
              <a:rPr lang="en-NZ" sz="2400">
                <a:latin typeface="Calibri" panose="020F0502020204030204" pitchFamily="34" charset="0"/>
                <a:cs typeface="Calibri" panose="020F0502020204030204" pitchFamily="34" charset="0"/>
              </a:rPr>
              <a:t>Principal Advisor Corporate Communications, Transpower</a:t>
            </a:r>
            <a:endParaRPr lang="en-US"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9746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F3003C-7DEE-DDC2-9C0E-ADCB112996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701D3-F67F-B57D-F159-F2FB1DE9E6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3117" y="549275"/>
            <a:ext cx="11011087" cy="574132"/>
          </a:xfrm>
        </p:spPr>
        <p:txBody>
          <a:bodyPr>
            <a:normAutofit/>
          </a:bodyPr>
          <a:lstStyle/>
          <a:p>
            <a:r>
              <a:rPr lang="en-US">
                <a:cs typeface="Matter" panose="020B0604020202020204" charset="0"/>
              </a:rPr>
              <a:t>Declaration of supply shortage – what Transpower will do?</a:t>
            </a:r>
          </a:p>
        </p:txBody>
      </p:sp>
      <p:sp>
        <p:nvSpPr>
          <p:cNvPr id="18" name="Subtitle 4">
            <a:extLst>
              <a:ext uri="{FF2B5EF4-FFF2-40B4-BE49-F238E27FC236}">
                <a16:creationId xmlns:a16="http://schemas.microsoft.com/office/drawing/2014/main" id="{373A9F41-3A27-7575-0C19-1AF5B7A050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3117" y="1235225"/>
            <a:ext cx="10785766" cy="4729500"/>
          </a:xfrm>
        </p:spPr>
        <p:txBody>
          <a:bodyPr/>
          <a:lstStyle/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NZ" sz="2000" kern="100">
                <a:solidFill>
                  <a:schemeClr val="tx1"/>
                </a:solidFill>
                <a:latin typeface="+mn-lt"/>
                <a:cs typeface="Matter" panose="020B0604020202020204" charset="0"/>
              </a:rPr>
              <a:t>We will continue to use main channels outlined previously.</a:t>
            </a: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NZ" sz="2000" kern="100">
                <a:solidFill>
                  <a:schemeClr val="tx1"/>
                </a:solidFill>
                <a:latin typeface="+mn-lt"/>
                <a:cs typeface="Matter" panose="020B0604020202020204" charset="0"/>
              </a:rPr>
              <a:t>Escalating urgency will be reflected in materials and messaging.</a:t>
            </a: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NZ" sz="2000" kern="100">
                <a:solidFill>
                  <a:schemeClr val="tx1"/>
                </a:solidFill>
                <a:latin typeface="+mn-lt"/>
                <a:cs typeface="Matter" panose="020B0604020202020204" charset="0"/>
              </a:rPr>
              <a:t>Official Conservation Campaign (OCC) will be revised again to show escalating urgency.</a:t>
            </a: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NZ" sz="2000" kern="100">
                <a:solidFill>
                  <a:schemeClr val="tx1"/>
                </a:solidFill>
                <a:latin typeface="+mn-lt"/>
                <a:cs typeface="Matter" panose="020B0604020202020204" charset="0"/>
              </a:rPr>
              <a:t>We will make regional/lines company savings targets available to media and public, for if rolling outages are needed.</a:t>
            </a:r>
          </a:p>
          <a:p>
            <a:pPr marL="695325" lvl="1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NZ" sz="2000" kern="100">
                <a:solidFill>
                  <a:schemeClr val="tx1"/>
                </a:solidFill>
                <a:latin typeface="+mn-lt"/>
                <a:cs typeface="Matter" panose="020B0604020202020204" charset="0"/>
              </a:rPr>
              <a:t>Transpower and Authority will each host a map linking to each lines company</a:t>
            </a:r>
          </a:p>
          <a:p>
            <a:pPr marL="1057275" lvl="2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NZ" sz="2000" kern="100">
                <a:solidFill>
                  <a:schemeClr val="tx1"/>
                </a:solidFill>
                <a:latin typeface="+mn-lt"/>
                <a:cs typeface="Matter" panose="020B0604020202020204" charset="0"/>
              </a:rPr>
              <a:t>Savings targets will be published by lines company. </a:t>
            </a:r>
          </a:p>
          <a:p>
            <a:pPr marL="1057275" lvl="2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NZ" sz="2000" kern="100">
                <a:solidFill>
                  <a:schemeClr val="tx1"/>
                </a:solidFill>
                <a:latin typeface="+mn-lt"/>
                <a:cs typeface="Matter" panose="020B0604020202020204" charset="0"/>
              </a:rPr>
              <a:t>If rolling outages needed, links will be to lines company outage information.</a:t>
            </a:r>
          </a:p>
          <a:p>
            <a:pPr marL="342900" lvl="1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NZ" sz="2000" kern="100">
                <a:solidFill>
                  <a:schemeClr val="tx1"/>
                </a:solidFill>
                <a:latin typeface="+mn-lt"/>
                <a:cs typeface="Matter" panose="020B0604020202020204" charset="0"/>
              </a:rPr>
              <a:t>Transpower/Authority will also develop method for capturing total number properties on outage by region/across country for government stakeholders and media/public.</a:t>
            </a:r>
          </a:p>
          <a:p>
            <a:pPr marL="704850" lvl="2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NZ" sz="2000" kern="100">
                <a:solidFill>
                  <a:schemeClr val="tx1"/>
                </a:solidFill>
                <a:latin typeface="+mn-lt"/>
                <a:cs typeface="Matter" panose="020B0604020202020204" charset="0"/>
              </a:rPr>
              <a:t>Will also establish a cadence for when these numbers are updated.</a:t>
            </a:r>
          </a:p>
        </p:txBody>
      </p:sp>
    </p:spTree>
    <p:extLst>
      <p:ext uri="{BB962C8B-B14F-4D97-AF65-F5344CB8AC3E}">
        <p14:creationId xmlns:p14="http://schemas.microsoft.com/office/powerpoint/2010/main" val="6444572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4D82EC-27A6-B6D7-396C-B7AAEC5407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2BC70-EE22-821F-50AD-91E8FB7571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3117" y="549275"/>
            <a:ext cx="11011087" cy="654482"/>
          </a:xfrm>
        </p:spPr>
        <p:txBody>
          <a:bodyPr>
            <a:normAutofit/>
          </a:bodyPr>
          <a:lstStyle/>
          <a:p>
            <a:r>
              <a:rPr lang="en-US">
                <a:cs typeface="Matter" panose="020B0604020202020204" charset="0"/>
              </a:rPr>
              <a:t>Declaration of supply shortage – messaging</a:t>
            </a:r>
          </a:p>
        </p:txBody>
      </p:sp>
      <p:sp>
        <p:nvSpPr>
          <p:cNvPr id="18" name="Subtitle 4">
            <a:extLst>
              <a:ext uri="{FF2B5EF4-FFF2-40B4-BE49-F238E27FC236}">
                <a16:creationId xmlns:a16="http://schemas.microsoft.com/office/drawing/2014/main" id="{B439C23F-18AD-C9E8-62D1-257C49A87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3262" y="1504950"/>
            <a:ext cx="10802937" cy="4729500"/>
          </a:xfrm>
        </p:spPr>
        <p:txBody>
          <a:bodyPr/>
          <a:lstStyle/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NZ" sz="2000" kern="100">
                <a:solidFill>
                  <a:schemeClr val="tx1"/>
                </a:solidFill>
                <a:latin typeface="+mn-lt"/>
                <a:ea typeface="Aptos" panose="020B0004020202020204" pitchFamily="34" charset="0"/>
                <a:cs typeface="Matter" panose="020B0604020202020204" charset="0"/>
              </a:rPr>
              <a:t>Thank Kiwis again for efforts, d</a:t>
            </a:r>
            <a:r>
              <a:rPr lang="en-NZ" sz="2000" kern="100">
                <a:solidFill>
                  <a:schemeClr val="tx1"/>
                </a:solidFill>
                <a:effectLst/>
                <a:latin typeface="+mn-lt"/>
                <a:ea typeface="Aptos" panose="020B0004020202020204" pitchFamily="34" charset="0"/>
                <a:cs typeface="Matter" panose="020B0604020202020204" charset="0"/>
              </a:rPr>
              <a:t>ry conditions have persisted, we are declaring a supply shortage.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NZ" sz="2000" kern="100">
                <a:solidFill>
                  <a:schemeClr val="tx1"/>
                </a:solidFill>
                <a:latin typeface="+mn-lt"/>
                <a:ea typeface="Aptos" panose="020B0004020202020204" pitchFamily="34" charset="0"/>
                <a:cs typeface="Matter" panose="020B0604020202020204" charset="0"/>
              </a:rPr>
              <a:t>This means we will instruct lines companies to begin rolling outages in nine days.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NZ" sz="2000" kern="100">
                <a:solidFill>
                  <a:schemeClr val="tx1"/>
                </a:solidFill>
                <a:latin typeface="+mn-lt"/>
                <a:cs typeface="Matter" panose="020B0604020202020204" charset="0"/>
              </a:rPr>
              <a:t>Rolling outages reduce demand to mitigate the risk of widespread unplanned outages.</a:t>
            </a:r>
          </a:p>
          <a:p>
            <a:pPr marL="352425" lvl="1" indent="0">
              <a:lnSpc>
                <a:spcPct val="107000"/>
              </a:lnSpc>
              <a:buNone/>
            </a:pPr>
            <a:r>
              <a:rPr lang="en-NZ" sz="2000" kern="100">
                <a:solidFill>
                  <a:schemeClr val="tx1"/>
                </a:solidFill>
                <a:latin typeface="+mn-lt"/>
                <a:cs typeface="Matter" panose="020B0604020202020204" charset="0"/>
              </a:rPr>
              <a:t>– these are harder for families, businesses and communities to prepare for and manage.</a:t>
            </a:r>
            <a:endParaRPr lang="en-NZ" sz="2000" kern="100">
              <a:solidFill>
                <a:schemeClr val="tx1"/>
              </a:solidFill>
              <a:latin typeface="+mn-lt"/>
              <a:ea typeface="Aptos" panose="020B0004020202020204" pitchFamily="34" charset="0"/>
              <a:cs typeface="Matter" panose="020B0604020202020204" charset="0"/>
            </a:endParaRP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NZ" sz="2000" kern="100">
                <a:solidFill>
                  <a:schemeClr val="tx1"/>
                </a:solidFill>
                <a:effectLst/>
                <a:latin typeface="+mn-lt"/>
                <a:ea typeface="Aptos" panose="020B0004020202020204" pitchFamily="34" charset="0"/>
                <a:cs typeface="Matter" panose="020B0604020202020204" charset="0"/>
              </a:rPr>
              <a:t>Timing could shift based on how much we can voluntarily reduce use, and whether we get rain. </a:t>
            </a: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NZ" sz="2000" kern="100">
                <a:solidFill>
                  <a:schemeClr val="tx1"/>
                </a:solidFill>
                <a:latin typeface="+mn-lt"/>
                <a:ea typeface="Aptos" panose="020B0004020202020204" pitchFamily="34" charset="0"/>
                <a:cs typeface="Matter" panose="020B0604020202020204" charset="0"/>
              </a:rPr>
              <a:t>We have provided lines companies with savings targets for each week, but how they implement </a:t>
            </a:r>
            <a:r>
              <a:rPr lang="en-NZ" sz="2000" kern="100">
                <a:solidFill>
                  <a:schemeClr val="tx1"/>
                </a:solidFill>
                <a:effectLst/>
                <a:latin typeface="+mn-lt"/>
                <a:ea typeface="Aptos" panose="020B0004020202020204" pitchFamily="34" charset="0"/>
                <a:cs typeface="Matter" panose="020B0604020202020204" charset="0"/>
              </a:rPr>
              <a:t>rolling outages is a matter for each company.</a:t>
            </a: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NZ" sz="2000">
                <a:solidFill>
                  <a:schemeClr val="tx1"/>
                </a:solidFill>
                <a:latin typeface="+mn-lt"/>
                <a:ea typeface="Aptos" panose="020B0004020202020204" pitchFamily="34" charset="0"/>
                <a:cs typeface="Matter" panose="020B0604020202020204" charset="0"/>
              </a:rPr>
              <a:t>You can expect to hear from your local lines company and/or retailer about the potential impact on your supply – please don’t contact them unless you really need to.</a:t>
            </a:r>
            <a:endParaRPr lang="en-US" sz="2000">
              <a:solidFill>
                <a:schemeClr val="tx1"/>
              </a:solidFill>
              <a:latin typeface="+mn-lt"/>
              <a:cs typeface="Matter" panose="020B0604020202020204" charset="0"/>
            </a:endParaRP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NZ" sz="2000" kern="100">
                <a:solidFill>
                  <a:schemeClr val="tx1"/>
                </a:solidFill>
                <a:latin typeface="+mn-lt"/>
                <a:cs typeface="Matter" panose="020B0604020202020204" charset="0"/>
              </a:rPr>
              <a:t>If you don’t know who your lines company is, we are providing a map on our website.</a:t>
            </a:r>
            <a:endParaRPr lang="en-NZ" sz="2000" kern="100">
              <a:solidFill>
                <a:schemeClr val="tx1"/>
              </a:solidFill>
              <a:latin typeface="+mn-lt"/>
              <a:ea typeface="Aptos" panose="020B0004020202020204" pitchFamily="34" charset="0"/>
              <a:cs typeface="Matter" panose="020B0604020202020204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NZ" sz="2000" kern="100">
                <a:solidFill>
                  <a:schemeClr val="tx1"/>
                </a:solidFill>
                <a:latin typeface="+mn-lt"/>
                <a:ea typeface="Aptos" panose="020B0004020202020204" pitchFamily="34" charset="0"/>
                <a:cs typeface="Matter" panose="020B0604020202020204" charset="0"/>
              </a:rPr>
              <a:t>Tips on how to get ready – you should have heard from your retailer if medically dependent.</a:t>
            </a:r>
          </a:p>
        </p:txBody>
      </p:sp>
    </p:spTree>
    <p:extLst>
      <p:ext uri="{BB962C8B-B14F-4D97-AF65-F5344CB8AC3E}">
        <p14:creationId xmlns:p14="http://schemas.microsoft.com/office/powerpoint/2010/main" val="29947174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2593BB-F867-C2B4-624E-1283AAEA0F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6C84E-6C63-7060-F3A5-D04B61CE6E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3117" y="549275"/>
            <a:ext cx="10759540" cy="631826"/>
          </a:xfrm>
        </p:spPr>
        <p:txBody>
          <a:bodyPr>
            <a:normAutofit/>
          </a:bodyPr>
          <a:lstStyle/>
          <a:p>
            <a:r>
              <a:rPr lang="en-US" sz="2800"/>
              <a:t>Declaration of supply shortage - lines company/retailer considerations</a:t>
            </a:r>
          </a:p>
        </p:txBody>
      </p:sp>
      <p:sp>
        <p:nvSpPr>
          <p:cNvPr id="18" name="Subtitle 4">
            <a:extLst>
              <a:ext uri="{FF2B5EF4-FFF2-40B4-BE49-F238E27FC236}">
                <a16:creationId xmlns:a16="http://schemas.microsoft.com/office/drawing/2014/main" id="{DFA89860-217C-CEA7-888E-75B4DD970A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0716" y="1299346"/>
            <a:ext cx="11272983" cy="4986814"/>
          </a:xfrm>
        </p:spPr>
        <p:txBody>
          <a:bodyPr/>
          <a:lstStyle/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NZ" sz="1900" kern="100">
                <a:solidFill>
                  <a:schemeClr val="tx1"/>
                </a:solidFill>
                <a:latin typeface="+mn-lt"/>
                <a:cs typeface="Matter" panose="020B0604020202020204" charset="0"/>
              </a:rPr>
              <a:t>For lines companies and retailers, how will your messaging change now rolling outages are imminent?</a:t>
            </a: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NZ" sz="1900" kern="100">
                <a:solidFill>
                  <a:schemeClr val="tx1"/>
                </a:solidFill>
                <a:latin typeface="+mn-lt"/>
                <a:cs typeface="Matter" panose="020B0604020202020204" charset="0"/>
              </a:rPr>
              <a:t>How will you ensure your messages are aligned with Transpower and Authority?</a:t>
            </a:r>
          </a:p>
          <a:p>
            <a:pPr marL="342900" lvl="1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NZ" sz="1900" kern="100">
                <a:solidFill>
                  <a:schemeClr val="tx1"/>
                </a:solidFill>
                <a:latin typeface="+mn-lt"/>
              </a:rPr>
              <a:t>Coordination between lines companies and retailers will be critical as we plan for implementing rolling outages:</a:t>
            </a:r>
          </a:p>
          <a:p>
            <a:pPr marL="704850" lvl="2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NZ" sz="1900" kern="100">
                <a:solidFill>
                  <a:schemeClr val="tx1"/>
                </a:solidFill>
                <a:latin typeface="+mn-lt"/>
                <a:cs typeface="Matter" panose="020B0604020202020204" charset="0"/>
              </a:rPr>
              <a:t>How will lines companies work with retailers to develop processes for keeping consumers informed about when rolling outages will affect them – e.g. accessing</a:t>
            </a:r>
            <a:r>
              <a:rPr lang="en-NZ" sz="1900" kern="100">
                <a:solidFill>
                  <a:schemeClr val="tx1"/>
                </a:solidFill>
                <a:latin typeface="+mn-lt"/>
              </a:rPr>
              <a:t> EIEP5A for planned outages? </a:t>
            </a:r>
          </a:p>
          <a:p>
            <a:pPr marL="704850" lvl="2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NZ" sz="1900" kern="100">
                <a:solidFill>
                  <a:schemeClr val="tx1"/>
                </a:solidFill>
                <a:latin typeface="+mn-lt"/>
              </a:rPr>
              <a:t>If not, what arrangement do you have with lines companies to receive affected ICP information? </a:t>
            </a:r>
          </a:p>
          <a:p>
            <a:pPr marL="695325" lvl="1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NZ" sz="1900" kern="100">
                <a:solidFill>
                  <a:schemeClr val="tx1"/>
                </a:solidFill>
                <a:latin typeface="+mn-lt"/>
                <a:cs typeface="Matter" panose="020B0604020202020204" charset="0"/>
              </a:rPr>
              <a:t> How do you coordinate contacting medically dependent consumers with lines companies?</a:t>
            </a: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NZ" sz="1900" kern="100">
                <a:solidFill>
                  <a:schemeClr val="tx1"/>
                </a:solidFill>
                <a:latin typeface="+mn-lt"/>
                <a:cs typeface="Matter" panose="020B0604020202020204" charset="0"/>
              </a:rPr>
              <a:t>Other considerations</a:t>
            </a:r>
          </a:p>
          <a:p>
            <a:pPr marL="695325" lvl="1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NZ" sz="1900" kern="100">
                <a:solidFill>
                  <a:schemeClr val="tx1"/>
                </a:solidFill>
                <a:latin typeface="+mn-lt"/>
                <a:cs typeface="Matter" panose="020B0604020202020204" charset="0"/>
              </a:rPr>
              <a:t>Tools, processes, people </a:t>
            </a:r>
          </a:p>
          <a:p>
            <a:pPr marL="695325" lvl="1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NZ" sz="1900" kern="100">
                <a:solidFill>
                  <a:schemeClr val="tx1"/>
                </a:solidFill>
                <a:latin typeface="+mn-lt"/>
                <a:cs typeface="Matter" panose="020B0604020202020204" charset="0"/>
              </a:rPr>
              <a:t>Volume of communications’</a:t>
            </a:r>
          </a:p>
          <a:p>
            <a:pPr marL="695325" lvl="1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NZ" sz="1900" kern="100">
                <a:solidFill>
                  <a:schemeClr val="tx1"/>
                </a:solidFill>
                <a:latin typeface="+mn-lt"/>
                <a:cs typeface="Matter" panose="020B0604020202020204" charset="0"/>
              </a:rPr>
              <a:t>Duration and fatigue</a:t>
            </a:r>
          </a:p>
        </p:txBody>
      </p:sp>
    </p:spTree>
    <p:extLst>
      <p:ext uri="{BB962C8B-B14F-4D97-AF65-F5344CB8AC3E}">
        <p14:creationId xmlns:p14="http://schemas.microsoft.com/office/powerpoint/2010/main" val="26313466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79D60B-CBAC-A1AC-A50F-4CF415C407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4BF7D7E1-198D-14F8-BC71-259A8A90F2C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28744" y="2589796"/>
            <a:ext cx="4134512" cy="1650708"/>
          </a:xfrm>
        </p:spPr>
        <p:txBody>
          <a:bodyPr/>
          <a:lstStyle/>
          <a:p>
            <a:pPr marL="0" indent="0" algn="ctr">
              <a:buNone/>
            </a:pPr>
            <a:r>
              <a:rPr lang="en-US" sz="4000" b="1">
                <a:solidFill>
                  <a:srgbClr val="00A3DB"/>
                </a:solidFill>
                <a:latin typeface="+mn-lt"/>
              </a:rPr>
              <a:t>Any questions</a:t>
            </a:r>
          </a:p>
          <a:p>
            <a:pPr marL="0" indent="0" algn="ctr">
              <a:buNone/>
            </a:pPr>
            <a:endParaRPr lang="en-US" sz="3200" b="1">
              <a:solidFill>
                <a:schemeClr val="tx1"/>
              </a:solidFill>
              <a:latin typeface="+mn-lt"/>
            </a:endParaRPr>
          </a:p>
          <a:p>
            <a:pPr marL="0" indent="0" algn="ctr">
              <a:buNone/>
            </a:pPr>
            <a:r>
              <a:rPr lang="en-US" sz="2200">
                <a:solidFill>
                  <a:schemeClr val="tx1"/>
                </a:solidFill>
                <a:latin typeface="+mn-lt"/>
              </a:rPr>
              <a:t>Please raise your hand 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F59F28D-0A8E-1931-8B59-D02B5B8F210B}"/>
              </a:ext>
            </a:extLst>
          </p:cNvPr>
          <p:cNvSpPr/>
          <p:nvPr/>
        </p:nvSpPr>
        <p:spPr>
          <a:xfrm>
            <a:off x="11714203" y="6441875"/>
            <a:ext cx="288000" cy="2880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2122787B-6636-4E7F-8236-E380763F1545}" type="slidenum">
              <a:rPr lang="en-NZ" sz="900" smtClean="0">
                <a:solidFill>
                  <a:schemeClr val="bg1">
                    <a:lumMod val="65000"/>
                  </a:schemeClr>
                </a:solidFill>
              </a:rPr>
              <a:t>39</a:t>
            </a:fld>
            <a:endParaRPr lang="en-NZ" sz="100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4826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FDCED-9996-3977-0A51-3CE6285BD9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NZ" sz="4000"/>
              <a:t>Industry Exercise 2025 Structure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9187C0-944F-7DEA-65F0-A5C6FA3375D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7308" y="1475219"/>
            <a:ext cx="10917383" cy="4547912"/>
          </a:xfrm>
        </p:spPr>
        <p:txBody>
          <a:bodyPr vert="horz" lIns="91440" tIns="45720" rIns="91440" bIns="45720" rtlCol="0" anchor="t">
            <a:sp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NZ" sz="2200" b="1">
                <a:solidFill>
                  <a:schemeClr val="tx1"/>
                </a:solidFill>
              </a:rPr>
              <a:t>Webinar 1 (4 March, 9:30 – 12:30): Rolling outages process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NZ" sz="2200">
                <a:solidFill>
                  <a:schemeClr val="tx1"/>
                </a:solidFill>
              </a:rPr>
              <a:t>Learn about industry processes for an extended electricity supply shortage.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en-NZ" sz="220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NZ" sz="2200" b="1">
                <a:solidFill>
                  <a:schemeClr val="tx1"/>
                </a:solidFill>
              </a:rPr>
              <a:t>Webinar 2 (today, 9:30 – 12:30): Preparing for the Industry Exercise</a:t>
            </a:r>
            <a:endParaRPr lang="en-NZ" sz="2200" b="1">
              <a:solidFill>
                <a:schemeClr val="tx1"/>
              </a:solidFill>
              <a:ea typeface="Calibri Light"/>
              <a:cs typeface="Calibri Light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NZ" sz="2200">
                <a:solidFill>
                  <a:schemeClr val="tx1"/>
                </a:solidFill>
              </a:rPr>
              <a:t>Understand how the industry exercise will work and what you need to do to prepare.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en-NZ" sz="220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NZ" sz="2200" b="1">
                <a:solidFill>
                  <a:schemeClr val="tx1"/>
                </a:solidFill>
              </a:rPr>
              <a:t>Industry Exercise (9 April, 9:30 – 15:00)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NZ" sz="2200">
                <a:solidFill>
                  <a:schemeClr val="tx1"/>
                </a:solidFill>
              </a:rPr>
              <a:t>Take part in the simulated rolling outages exercise.</a:t>
            </a:r>
            <a:endParaRPr lang="en-NZ" sz="2200">
              <a:solidFill>
                <a:schemeClr val="tx1"/>
              </a:solidFill>
              <a:ea typeface="Calibri Light"/>
              <a:cs typeface="Calibri Light"/>
            </a:endParaRPr>
          </a:p>
          <a:p>
            <a:endParaRPr lang="en-NZ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6D4840A-11D6-5779-7BB6-7729B81C5B88}"/>
              </a:ext>
            </a:extLst>
          </p:cNvPr>
          <p:cNvSpPr/>
          <p:nvPr/>
        </p:nvSpPr>
        <p:spPr>
          <a:xfrm>
            <a:off x="11714203" y="6441875"/>
            <a:ext cx="288000" cy="2880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2122787B-6636-4E7F-8236-E380763F1545}" type="slidenum">
              <a:rPr lang="en-NZ" sz="900" smtClean="0">
                <a:solidFill>
                  <a:schemeClr val="bg1">
                    <a:lumMod val="65000"/>
                  </a:schemeClr>
                </a:solidFill>
              </a:rPr>
              <a:t>4</a:t>
            </a:fld>
            <a:endParaRPr lang="en-NZ" sz="100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34468A-82EA-E5A8-D1BB-B5A2A5FF94A5}"/>
              </a:ext>
            </a:extLst>
          </p:cNvPr>
          <p:cNvSpPr/>
          <p:nvPr/>
        </p:nvSpPr>
        <p:spPr>
          <a:xfrm>
            <a:off x="637308" y="2957798"/>
            <a:ext cx="10917383" cy="949004"/>
          </a:xfrm>
          <a:prstGeom prst="rect">
            <a:avLst/>
          </a:prstGeom>
          <a:solidFill>
            <a:srgbClr val="00B0F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573667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326D9E-150C-4DD5-5DA0-EBE9E810C1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CB74BC2-BCFF-58E5-381B-9D596A71D8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5104968"/>
            <a:ext cx="10845886" cy="1451475"/>
          </a:xfrm>
        </p:spPr>
        <p:txBody>
          <a:bodyPr>
            <a:normAutofit fontScale="90000"/>
          </a:bodyPr>
          <a:lstStyle/>
          <a:p>
            <a:r>
              <a:rPr lang="en-NZ"/>
              <a:t>Providing us your GXP demand forecast &amp; rolling outage schedule</a:t>
            </a:r>
            <a:br>
              <a:rPr lang="en-NZ"/>
            </a:br>
            <a:r>
              <a:rPr lang="en-NZ" sz="2400" b="0"/>
              <a:t>Tim Connolly, Operations Manager, Transpower</a:t>
            </a:r>
          </a:p>
        </p:txBody>
      </p:sp>
    </p:spTree>
    <p:extLst>
      <p:ext uri="{BB962C8B-B14F-4D97-AF65-F5344CB8AC3E}">
        <p14:creationId xmlns:p14="http://schemas.microsoft.com/office/powerpoint/2010/main" val="32573380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67E72C-CB0B-122D-92DC-3B533C0189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E4112-CE42-18F3-7299-36F80902F85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Information we require from Direct Connects</a:t>
            </a:r>
            <a:r>
              <a:rPr lang="en-NZ" sz="18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4000" b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25EBB7C-1B58-5E5D-0D79-BABD23BC76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3117" y="1504828"/>
            <a:ext cx="10917383" cy="1908215"/>
          </a:xfrm>
        </p:spPr>
        <p:txBody>
          <a:bodyPr vert="horz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200">
                <a:solidFill>
                  <a:schemeClr val="tx1"/>
                </a:solidFill>
              </a:rPr>
              <a:t>Information we require back from direct connects by 2 April: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200">
                <a:solidFill>
                  <a:schemeClr val="tx1"/>
                </a:solidFill>
              </a:rPr>
              <a:t>Week ahead rolling outage schedule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200">
                <a:solidFill>
                  <a:schemeClr val="tx1"/>
                </a:solidFill>
                <a:ea typeface="Calibri Light" panose="020F0302020204030204"/>
                <a:cs typeface="Calibri Light" panose="020F0302020204030204"/>
              </a:rPr>
              <a:t>Please use the template emailed to you last week (first day shown below).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200">
                <a:solidFill>
                  <a:schemeClr val="tx1"/>
                </a:solidFill>
                <a:ea typeface="Calibri Light" panose="020F0302020204030204"/>
                <a:cs typeface="Calibri Light" panose="020F0302020204030204"/>
              </a:rPr>
              <a:t>Lists GXP, outage start time and outage restore time and MW quantities</a:t>
            </a:r>
            <a:endParaRPr lang="en-NZ">
              <a:ea typeface="Calibri Light" panose="020F0302020204030204"/>
              <a:cs typeface="Calibri Light" panose="020F030202020403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CF5B6B-0C4A-184E-3E61-673CE86BAF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7478" y="3857542"/>
            <a:ext cx="6701247" cy="1705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6864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2924CA-7DE7-ABEC-05DE-E2E5ABCA2B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85730-8FD4-D12F-6001-DA859AA502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Information we require from </a:t>
            </a:r>
            <a:r>
              <a:rPr lang="en-US" sz="400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Lines Companies</a:t>
            </a:r>
            <a:r>
              <a:rPr lang="en-NZ" sz="18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4000" b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9EA85EC-DCEE-C78C-33C0-2FE85733D6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3117" y="1504828"/>
            <a:ext cx="10917383" cy="923330"/>
          </a:xfrm>
        </p:spPr>
        <p:txBody>
          <a:bodyPr vert="horz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200">
                <a:solidFill>
                  <a:schemeClr val="tx1"/>
                </a:solidFill>
              </a:rPr>
              <a:t>Week ahead half hourly GXP demand (take our forecast and subtract your outages).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200">
                <a:solidFill>
                  <a:schemeClr val="tx1"/>
                </a:solidFill>
                <a:ea typeface="Calibri Light" panose="020F0302020204030204"/>
                <a:cs typeface="Calibri Light" panose="020F0302020204030204"/>
              </a:rPr>
              <a:t>Please use the same format as PowerCo.</a:t>
            </a:r>
            <a:endParaRPr lang="en-NZ">
              <a:ea typeface="Calibri Light" panose="020F0302020204030204"/>
              <a:cs typeface="Calibri Light" panose="020F03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0B790D-0ED8-E18E-14ED-E3A8554C05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216" y="2677659"/>
            <a:ext cx="11481567" cy="323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0283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D061B-C14F-39D6-C544-61731BED63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3117" y="415636"/>
            <a:ext cx="11011087" cy="617517"/>
          </a:xfrm>
        </p:spPr>
        <p:txBody>
          <a:bodyPr>
            <a:noAutofit/>
          </a:bodyPr>
          <a:lstStyle/>
          <a:p>
            <a:r>
              <a:rPr lang="en-US" sz="400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Additional i</a:t>
            </a:r>
            <a:r>
              <a:rPr lang="en-US" sz="40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nformation we require from you</a:t>
            </a:r>
            <a:r>
              <a:rPr lang="en-NZ" sz="40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NZ" sz="40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C1831C-55E2-21D2-4D3A-984BF387E6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3117" y="1203758"/>
            <a:ext cx="10917383" cy="5078313"/>
          </a:xfrm>
        </p:spPr>
        <p:txBody>
          <a:bodyPr vert="horz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200">
                <a:solidFill>
                  <a:schemeClr val="tx1"/>
                </a:solidFill>
                <a:ea typeface="Calibri Light" panose="020F0302020204030204"/>
                <a:cs typeface="Calibri Light" panose="020F0302020204030204"/>
              </a:rPr>
              <a:t>The time it will take to implement reductions and restorations.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200">
                <a:solidFill>
                  <a:schemeClr val="tx1"/>
                </a:solidFill>
                <a:ea typeface="Calibri Light" panose="020F0302020204030204"/>
                <a:cs typeface="Calibri Light" panose="020F0302020204030204"/>
              </a:rPr>
              <a:t>This will give us an idea of ramp rates for each Lines Company and Direct Connect.</a:t>
            </a:r>
          </a:p>
          <a:p>
            <a:pPr marL="714375" lvl="2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en-US" sz="1200">
              <a:solidFill>
                <a:schemeClr val="tx1"/>
              </a:solidFill>
              <a:ea typeface="Calibri Light" panose="020F0302020204030204"/>
              <a:cs typeface="Calibri Light" panose="020F0302020204030204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200">
                <a:solidFill>
                  <a:schemeClr val="tx1"/>
                </a:solidFill>
                <a:ea typeface="Calibri Light" panose="020F0302020204030204"/>
                <a:cs typeface="Calibri Light" panose="020F0302020204030204"/>
              </a:rPr>
              <a:t>Plans should include changes in load within an outage duration, and how they will occur.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200">
                <a:solidFill>
                  <a:schemeClr val="tx1"/>
                </a:solidFill>
                <a:ea typeface="Calibri Light" panose="020F0302020204030204"/>
                <a:cs typeface="Calibri Light" panose="020F0302020204030204"/>
              </a:rPr>
              <a:t>For instance, will feeders be returned and others disconnected during the outage period?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endParaRPr lang="en-US" sz="1200">
              <a:solidFill>
                <a:schemeClr val="tx1"/>
              </a:solidFill>
              <a:ea typeface="Calibri Light" panose="020F0302020204030204"/>
              <a:cs typeface="Calibri Light" panose="020F0302020204030204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200">
                <a:solidFill>
                  <a:schemeClr val="tx1"/>
                </a:solidFill>
                <a:ea typeface="Calibri Light" panose="020F0302020204030204"/>
                <a:cs typeface="Calibri Light" panose="020F0302020204030204"/>
              </a:rPr>
              <a:t>Do any planned feeder outages require National Grid Operating Centre to operate the feeder circuit breakers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200">
                <a:solidFill>
                  <a:schemeClr val="tx1"/>
                </a:solidFill>
                <a:ea typeface="Calibri Light" panose="020F0302020204030204"/>
                <a:cs typeface="Calibri Light" panose="020F0302020204030204"/>
              </a:rPr>
              <a:t>This will give us an idea of workload and resource requirements 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endParaRPr lang="en-US" sz="1200">
              <a:solidFill>
                <a:schemeClr val="tx1"/>
              </a:solidFill>
              <a:ea typeface="Calibri Light" panose="020F0302020204030204"/>
              <a:cs typeface="Calibri Light" panose="020F0302020204030204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200" b="1">
                <a:solidFill>
                  <a:schemeClr val="tx1"/>
                </a:solidFill>
              </a:rPr>
              <a:t>Participants should email plans to </a:t>
            </a:r>
            <a:r>
              <a:rPr lang="en-US" sz="2200" b="1">
                <a:solidFill>
                  <a:schemeClr val="tx1"/>
                </a:solidFill>
                <a:hlinkClick r:id="rId3"/>
              </a:rPr>
              <a:t>IndustryExercise@transpower.co.nz</a:t>
            </a:r>
            <a:r>
              <a:rPr lang="en-US" sz="2200" b="1">
                <a:solidFill>
                  <a:schemeClr val="tx1"/>
                </a:solidFill>
              </a:rPr>
              <a:t> at least one week prior to rolling outage commencement (COB 2 April noting the 9 April exercise date)</a:t>
            </a:r>
            <a:endParaRPr lang="en-US" sz="2200" b="1">
              <a:solidFill>
                <a:schemeClr val="tx1"/>
              </a:solidFill>
              <a:ea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8123284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6E7791-6DEA-25F6-8332-61A3D80C7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44D5E-C0F4-9943-CF21-7371C5F05A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What we will do with this information</a:t>
            </a:r>
            <a:r>
              <a:rPr lang="en-NZ" sz="18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4000" b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AF33535-F6C3-5937-E3D6-8F497A67E0A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34143" y="1504828"/>
            <a:ext cx="10586357" cy="4431983"/>
          </a:xfrm>
        </p:spPr>
        <p:txBody>
          <a:bodyPr vert="horz"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200">
                <a:solidFill>
                  <a:schemeClr val="tx1"/>
                </a:solidFill>
              </a:rPr>
              <a:t>Used to populate a National Coordination Centre rolling outage spreadsheet to facilitate manageable load variations throughout outage durations.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en-US" sz="120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200">
                <a:solidFill>
                  <a:schemeClr val="tx1"/>
                </a:solidFill>
              </a:rPr>
              <a:t>If required,  System Operator will discuss changes with lines companies and Direct Connects, to achieve a staggered/manageable plan.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en-US" sz="120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200">
                <a:solidFill>
                  <a:schemeClr val="tx1"/>
                </a:solidFill>
              </a:rPr>
              <a:t>The System Operator will call and follow up with an email approvals to lines companies and Direct Connects once processed and deemed manageable.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en-US" sz="120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200">
                <a:solidFill>
                  <a:schemeClr val="tx1"/>
                </a:solidFill>
              </a:rPr>
              <a:t>Aiming to approve plans at least two days prior to commencement.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en-US" sz="2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0438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0BE777-A018-750A-78B2-3C39235C34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5B448-C9D3-45DC-F363-ED30290BEA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NCC Rolling Outage Spreadsheet</a:t>
            </a:r>
            <a:r>
              <a:rPr lang="en-NZ" sz="18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4000" b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7C8AB2F-4FBB-F23B-04A1-FDDC2CD04C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34143" y="1504828"/>
            <a:ext cx="10586357" cy="5447645"/>
          </a:xfrm>
        </p:spPr>
        <p:txBody>
          <a:bodyPr vert="horz"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en-US" sz="220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en-US" sz="2200">
              <a:solidFill>
                <a:schemeClr val="tx1"/>
              </a:solidFill>
              <a:ea typeface="Calibri Light" panose="020F0302020204030204"/>
              <a:cs typeface="Calibri Light" panose="020F0302020204030204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en-US" sz="2200">
              <a:solidFill>
                <a:schemeClr val="tx1"/>
              </a:solidFill>
              <a:ea typeface="Calibri Light" panose="020F0302020204030204"/>
              <a:cs typeface="Calibri Light" panose="020F0302020204030204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en-US" sz="2200">
              <a:solidFill>
                <a:schemeClr val="tx1"/>
              </a:solidFill>
              <a:ea typeface="Calibri Light" panose="020F0302020204030204"/>
              <a:cs typeface="Calibri Light" panose="020F0302020204030204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en-US" sz="2200">
              <a:solidFill>
                <a:schemeClr val="tx1"/>
              </a:solidFill>
              <a:ea typeface="Calibri Light" panose="020F0302020204030204"/>
              <a:cs typeface="Calibri Light" panose="020F0302020204030204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en-US" sz="2200">
              <a:solidFill>
                <a:schemeClr val="tx1"/>
              </a:solidFill>
              <a:ea typeface="Calibri Light" panose="020F0302020204030204"/>
              <a:cs typeface="Calibri Light" panose="020F0302020204030204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en-US" sz="2200">
              <a:solidFill>
                <a:schemeClr val="tx1"/>
              </a:solidFill>
              <a:ea typeface="Calibri Light" panose="020F0302020204030204"/>
              <a:cs typeface="Calibri Light" panose="020F0302020204030204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en-US" sz="2200">
              <a:solidFill>
                <a:schemeClr val="tx1"/>
              </a:solidFill>
              <a:ea typeface="Calibri Light" panose="020F0302020204030204"/>
              <a:cs typeface="Calibri Light" panose="020F0302020204030204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en-US" sz="2200">
              <a:solidFill>
                <a:schemeClr val="tx1"/>
              </a:solidFill>
              <a:ea typeface="Calibri Light" panose="020F0302020204030204"/>
              <a:cs typeface="Calibri Light" panose="020F0302020204030204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en-US" sz="2200">
              <a:solidFill>
                <a:schemeClr val="tx1"/>
              </a:solidFill>
              <a:ea typeface="Calibri Light" panose="020F0302020204030204"/>
              <a:cs typeface="Calibri Light" panose="020F0302020204030204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en-NZ">
              <a:ea typeface="Calibri Light" panose="020F0302020204030204"/>
              <a:cs typeface="Calibri Light" panose="020F030202020403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020618-CBD0-CBA2-D6D8-F7FE522DA3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015" y="1504828"/>
            <a:ext cx="11793416" cy="4966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3214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C9BC48-CE13-204D-9233-4AEF826318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D14D1-2E24-1E59-7F30-478E5CEFF6C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NZ" sz="400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Operational communication</a:t>
            </a:r>
            <a:endParaRPr lang="en-US" sz="4000" b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946C61B-F429-CEED-DCA2-D3595D6719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34143" y="1504828"/>
            <a:ext cx="10586357" cy="4955203"/>
          </a:xfrm>
        </p:spPr>
        <p:txBody>
          <a:bodyPr vert="horz"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200">
                <a:solidFill>
                  <a:schemeClr val="tx1"/>
                </a:solidFill>
              </a:rPr>
              <a:t>A Customer Advice Notice (CAN) will be sent out via an industry exercise email a day before rolling outages commence to confirm outages are to proceed as planned.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en-US" sz="120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200">
                <a:solidFill>
                  <a:schemeClr val="tx1"/>
                </a:solidFill>
              </a:rPr>
              <a:t>If a plan is approved, no verbal communication with NCC (the Security Coordinator) is required on the day unless plans have changed, or if participants would like to discuss anything.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en-US" sz="120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200">
                <a:solidFill>
                  <a:schemeClr val="tx1"/>
                </a:solidFill>
              </a:rPr>
              <a:t>Any changes &gt;10% of load or &gt;30 minutes outside planned times, should be communicated via email to the </a:t>
            </a:r>
            <a:r>
              <a:rPr lang="en-US" sz="2200">
                <a:solidFill>
                  <a:schemeClr val="tx1"/>
                </a:solidFill>
                <a:hlinkClick r:id="rId3"/>
              </a:rPr>
              <a:t>IndustryExercise@transpower.co.nz</a:t>
            </a:r>
            <a:r>
              <a:rPr lang="en-US" sz="2200">
                <a:solidFill>
                  <a:schemeClr val="tx1"/>
                </a:solidFill>
              </a:rPr>
              <a:t>, and verbally to the security coordinator if in real time.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en-US" sz="120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200">
                <a:solidFill>
                  <a:schemeClr val="tx1"/>
                </a:solidFill>
              </a:rPr>
              <a:t>Participants should advise the security coordinator once reductions have been completed. This will help us build an accurate picture of implementation.  </a:t>
            </a:r>
          </a:p>
        </p:txBody>
      </p:sp>
    </p:spTree>
    <p:extLst>
      <p:ext uri="{BB962C8B-B14F-4D97-AF65-F5344CB8AC3E}">
        <p14:creationId xmlns:p14="http://schemas.microsoft.com/office/powerpoint/2010/main" val="75890164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DA1456-ECEE-27EA-7993-9FE802548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A7FF11CC-D2AD-7AFB-8C58-E9AE75C8E9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28744" y="2589796"/>
            <a:ext cx="4134512" cy="1650708"/>
          </a:xfrm>
        </p:spPr>
        <p:txBody>
          <a:bodyPr/>
          <a:lstStyle/>
          <a:p>
            <a:pPr marL="0" indent="0" algn="ctr">
              <a:buNone/>
            </a:pPr>
            <a:r>
              <a:rPr lang="en-US" sz="4000" b="1">
                <a:solidFill>
                  <a:srgbClr val="00A3DB"/>
                </a:solidFill>
                <a:latin typeface="+mn-lt"/>
              </a:rPr>
              <a:t>Any questions</a:t>
            </a:r>
          </a:p>
          <a:p>
            <a:pPr marL="0" indent="0" algn="ctr">
              <a:buNone/>
            </a:pPr>
            <a:endParaRPr lang="en-US" sz="3200" b="1">
              <a:solidFill>
                <a:schemeClr val="tx1"/>
              </a:solidFill>
              <a:latin typeface="+mn-lt"/>
            </a:endParaRPr>
          </a:p>
          <a:p>
            <a:pPr marL="0" indent="0" algn="ctr">
              <a:buNone/>
            </a:pPr>
            <a:r>
              <a:rPr lang="en-US" sz="2200">
                <a:solidFill>
                  <a:schemeClr val="tx1"/>
                </a:solidFill>
                <a:latin typeface="+mn-lt"/>
              </a:rPr>
              <a:t>Please raise your hand 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06AF294-DB13-B050-9542-4A2061702C17}"/>
              </a:ext>
            </a:extLst>
          </p:cNvPr>
          <p:cNvSpPr/>
          <p:nvPr/>
        </p:nvSpPr>
        <p:spPr>
          <a:xfrm>
            <a:off x="11714203" y="6441875"/>
            <a:ext cx="288000" cy="2880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2122787B-6636-4E7F-8236-E380763F1545}" type="slidenum">
              <a:rPr lang="en-NZ" sz="900" smtClean="0">
                <a:solidFill>
                  <a:schemeClr val="bg1">
                    <a:lumMod val="65000"/>
                  </a:schemeClr>
                </a:solidFill>
              </a:rPr>
              <a:t>47</a:t>
            </a:fld>
            <a:endParaRPr lang="en-NZ" sz="100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74584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1212F8-B071-C064-FF79-0444E961B5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D1772C0-7C4B-AEEA-BE71-53EFB12713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4" y="5104968"/>
            <a:ext cx="10658475" cy="1753032"/>
          </a:xfrm>
        </p:spPr>
        <p:txBody>
          <a:bodyPr>
            <a:normAutofit fontScale="90000"/>
          </a:bodyPr>
          <a:lstStyle/>
          <a:p>
            <a:r>
              <a:rPr lang="en-NZ"/>
              <a:t>What to expect during the exercise</a:t>
            </a:r>
            <a:br>
              <a:rPr lang="en-NZ"/>
            </a:br>
            <a:r>
              <a:rPr lang="en-NZ" sz="2400" b="0"/>
              <a:t>Matt Copland, Head of Grid &amp; Systems Operations Manager, Transpower</a:t>
            </a:r>
            <a:br>
              <a:rPr lang="en-NZ" sz="2400" b="0"/>
            </a:br>
            <a:r>
              <a:rPr lang="en-US" sz="2400" b="0">
                <a:latin typeface="Calibri" panose="020F0502020204030204" pitchFamily="34" charset="0"/>
                <a:cs typeface="Calibri" panose="020F0502020204030204" pitchFamily="34" charset="0"/>
              </a:rPr>
              <a:t>Nathan Green, </a:t>
            </a:r>
            <a:r>
              <a:rPr lang="en-NZ" sz="2400" b="0">
                <a:latin typeface="Calibri" panose="020F0502020204030204" pitchFamily="34" charset="0"/>
                <a:cs typeface="Calibri" panose="020F0502020204030204" pitchFamily="34" charset="0"/>
              </a:rPr>
              <a:t>Principal Advisor Corporate Communications, Transpower</a:t>
            </a:r>
            <a:br>
              <a:rPr lang="en-NZ" sz="2400" b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NZ" sz="2400" b="0">
                <a:latin typeface="Calibri" panose="020F0502020204030204" pitchFamily="34" charset="0"/>
                <a:cs typeface="Calibri" panose="020F0502020204030204" pitchFamily="34" charset="0"/>
              </a:rPr>
              <a:t>Harrison Orr, Head of Resilience, </a:t>
            </a:r>
            <a:r>
              <a:rPr lang="en-NZ" sz="2400" b="0" err="1">
                <a:latin typeface="Calibri" panose="020F0502020204030204" pitchFamily="34" charset="0"/>
                <a:cs typeface="Calibri" panose="020F0502020204030204" pitchFamily="34" charset="0"/>
              </a:rPr>
              <a:t>RiskLogic</a:t>
            </a:r>
            <a:br>
              <a:rPr lang="en-NZ" sz="2400" b="0"/>
            </a:br>
            <a:endParaRPr lang="en-NZ" sz="2400" b="0"/>
          </a:p>
        </p:txBody>
      </p:sp>
    </p:spTree>
    <p:extLst>
      <p:ext uri="{BB962C8B-B14F-4D97-AF65-F5344CB8AC3E}">
        <p14:creationId xmlns:p14="http://schemas.microsoft.com/office/powerpoint/2010/main" val="243065481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3DD427-9A31-02FC-8A4C-6EE3D3CF38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73F86-F78B-516B-6D65-9A367657CD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NZ" sz="4000"/>
              <a:t>Industry Exercise 2025 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7835287B-F3BE-B8A1-ED50-97264C446F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3117" y="1327295"/>
            <a:ext cx="10917383" cy="430887"/>
          </a:xfrm>
        </p:spPr>
        <p:txBody>
          <a:bodyPr vert="horz" lIns="91440" tIns="45720" rIns="91440" bIns="45720" rtlCol="0" anchor="t">
            <a:sp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NZ" sz="2200" b="1">
                <a:solidFill>
                  <a:schemeClr val="tx1"/>
                </a:solidFill>
              </a:rPr>
              <a:t>Exercise Objectives</a:t>
            </a:r>
            <a:endParaRPr lang="en-NZ" sz="2200" b="1">
              <a:solidFill>
                <a:schemeClr val="tx1"/>
              </a:solidFill>
              <a:ea typeface="Calibri Light"/>
              <a:cs typeface="Calibri Light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0BC0237-8401-7F7A-09C6-61DE5EECC3FA}"/>
              </a:ext>
            </a:extLst>
          </p:cNvPr>
          <p:cNvSpPr/>
          <p:nvPr/>
        </p:nvSpPr>
        <p:spPr>
          <a:xfrm>
            <a:off x="11714203" y="6441875"/>
            <a:ext cx="288000" cy="2880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2122787B-6636-4E7F-8236-E380763F1545}" type="slidenum">
              <a:rPr lang="en-NZ" sz="900" smtClean="0">
                <a:solidFill>
                  <a:schemeClr val="bg1">
                    <a:lumMod val="65000"/>
                  </a:schemeClr>
                </a:solidFill>
              </a:rPr>
              <a:t>49</a:t>
            </a:fld>
            <a:endParaRPr lang="en-NZ" sz="1000">
              <a:solidFill>
                <a:schemeClr val="bg1">
                  <a:lumMod val="65000"/>
                </a:schemeClr>
              </a:solidFill>
            </a:endParaRPr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4BA1BE2C-0490-352B-59C0-78760E64E97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96155347"/>
              </p:ext>
            </p:extLst>
          </p:nvPr>
        </p:nvGraphicFramePr>
        <p:xfrm>
          <a:off x="1846848" y="1930553"/>
          <a:ext cx="8498304" cy="42249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495950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5E55D4-2A8F-A399-EEF8-3B0AE2DC7F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DE07D-B195-6881-518F-8C51271F495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Today’s agenda</a:t>
            </a:r>
            <a:endParaRPr lang="en-US" sz="4000" b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2903E9F-0805-5708-A9F6-C4D587ACBB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7308" y="1241442"/>
            <a:ext cx="10917383" cy="5016758"/>
          </a:xfrm>
        </p:spPr>
        <p:txBody>
          <a:bodyPr/>
          <a:lstStyle/>
          <a:p>
            <a:pPr marL="1079500" indent="-10795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NZ" sz="2000">
                <a:solidFill>
                  <a:schemeClr val="tx1"/>
                </a:solidFill>
              </a:rPr>
              <a:t>09:30	Welcome, housekeeping, overview</a:t>
            </a:r>
          </a:p>
          <a:p>
            <a:pPr marL="1079500" indent="-10795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NZ" sz="2000">
                <a:solidFill>
                  <a:schemeClr val="tx1"/>
                </a:solidFill>
              </a:rPr>
              <a:t>09:40	Rolling outage process recap</a:t>
            </a:r>
          </a:p>
          <a:p>
            <a:pPr marL="1079500" indent="-10795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NZ" sz="2000">
                <a:solidFill>
                  <a:schemeClr val="tx1"/>
                </a:solidFill>
              </a:rPr>
              <a:t>09:50	Advanced notification of a supply shortage</a:t>
            </a:r>
          </a:p>
          <a:p>
            <a:pPr marL="1079500" indent="-10795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NZ" sz="2000">
                <a:solidFill>
                  <a:schemeClr val="tx1"/>
                </a:solidFill>
              </a:rPr>
              <a:t>10:00</a:t>
            </a:r>
            <a:r>
              <a:rPr lang="en-NZ" sz="2000" i="1">
                <a:solidFill>
                  <a:schemeClr val="tx1"/>
                </a:solidFill>
              </a:rPr>
              <a:t>	</a:t>
            </a:r>
            <a:r>
              <a:rPr lang="en-NZ" sz="2000">
                <a:solidFill>
                  <a:schemeClr val="tx1"/>
                </a:solidFill>
              </a:rPr>
              <a:t>Advanced notification of a supply shortage – communication considerations</a:t>
            </a:r>
            <a:endParaRPr lang="en-NZ" sz="2000" i="1">
              <a:solidFill>
                <a:schemeClr val="tx1"/>
              </a:solidFill>
            </a:endParaRPr>
          </a:p>
          <a:p>
            <a:pPr marL="1079500" indent="-10795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NZ" sz="2000">
                <a:solidFill>
                  <a:schemeClr val="tx1"/>
                </a:solidFill>
              </a:rPr>
              <a:t>10:15	Supply shortage declaration</a:t>
            </a:r>
          </a:p>
          <a:p>
            <a:pPr marL="1079500" indent="-10795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NZ" sz="2000">
                <a:solidFill>
                  <a:schemeClr val="tx1"/>
                </a:solidFill>
              </a:rPr>
              <a:t>10:25	Direction to reduce consumption and savings targets </a:t>
            </a:r>
          </a:p>
          <a:p>
            <a:pPr marL="1079500" indent="-10795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NZ" sz="2000">
                <a:solidFill>
                  <a:schemeClr val="tx1"/>
                </a:solidFill>
              </a:rPr>
              <a:t>10:40	Supply shortage declaration – communication considerations </a:t>
            </a:r>
          </a:p>
          <a:p>
            <a:pPr marL="1079500" indent="-10795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NZ" sz="2000">
                <a:solidFill>
                  <a:schemeClr val="tx1"/>
                </a:solidFill>
              </a:rPr>
              <a:t>11:00 	Providing us your GXP demand forecast &amp; rolling outage schedule</a:t>
            </a:r>
          </a:p>
          <a:p>
            <a:pPr marL="1079500" indent="-10795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NZ" sz="2000">
                <a:solidFill>
                  <a:schemeClr val="tx1"/>
                </a:solidFill>
              </a:rPr>
              <a:t>11:20	What to expect during the exercise </a:t>
            </a:r>
          </a:p>
          <a:p>
            <a:pPr marL="1079500" indent="-10795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NZ" sz="2000">
                <a:solidFill>
                  <a:schemeClr val="tx1"/>
                </a:solidFill>
              </a:rPr>
              <a:t>12:00	Crisis communications</a:t>
            </a:r>
          </a:p>
          <a:p>
            <a:pPr marL="1079500" indent="-10795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NZ" sz="2000">
                <a:solidFill>
                  <a:schemeClr val="tx1"/>
                </a:solidFill>
              </a:rPr>
              <a:t>12:25	Final wrap up, close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0DB6AF1-AE3A-14F9-58E9-BD811D183BB5}"/>
              </a:ext>
            </a:extLst>
          </p:cNvPr>
          <p:cNvSpPr/>
          <p:nvPr/>
        </p:nvSpPr>
        <p:spPr>
          <a:xfrm>
            <a:off x="11714203" y="6441875"/>
            <a:ext cx="288000" cy="2880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2122787B-6636-4E7F-8236-E380763F1545}" type="slidenum">
              <a:rPr lang="en-NZ" sz="900" smtClean="0">
                <a:solidFill>
                  <a:schemeClr val="bg1">
                    <a:lumMod val="65000"/>
                  </a:schemeClr>
                </a:solidFill>
              </a:rPr>
              <a:t>5</a:t>
            </a:fld>
            <a:endParaRPr lang="en-NZ" sz="100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87663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736455-6752-693F-B0A4-87F7B682E7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39C37-4570-BDCF-3345-C20C0643B1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7840" y="408067"/>
            <a:ext cx="11011087" cy="654482"/>
          </a:xfrm>
        </p:spPr>
        <p:txBody>
          <a:bodyPr anchor="b">
            <a:normAutofit/>
          </a:bodyPr>
          <a:lstStyle/>
          <a:p>
            <a:r>
              <a:rPr lang="en-NZ" sz="4000"/>
              <a:t>Who has registered to be involved?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2E6257-E931-39DB-D297-ED9CE851D930}"/>
              </a:ext>
            </a:extLst>
          </p:cNvPr>
          <p:cNvSpPr txBox="1"/>
          <p:nvPr/>
        </p:nvSpPr>
        <p:spPr>
          <a:xfrm>
            <a:off x="668703" y="1226671"/>
            <a:ext cx="11080224" cy="4635285"/>
          </a:xfrm>
          <a:prstGeom prst="rect">
            <a:avLst/>
          </a:prstGeom>
          <a:noFill/>
        </p:spPr>
        <p:txBody>
          <a:bodyPr wrap="square" numCol="5" rtlCol="0">
            <a:spAutoFit/>
          </a:bodyPr>
          <a:lstStyle/>
          <a:p>
            <a:r>
              <a:rPr lang="en-NZ" sz="2000" b="1" dirty="0"/>
              <a:t>Lines Companies</a:t>
            </a:r>
          </a:p>
          <a:p>
            <a:pPr marL="93663" indent="-93663">
              <a:buFont typeface="Arial" panose="020B0604020202020204" pitchFamily="34" charset="0"/>
              <a:buChar char="•"/>
            </a:pPr>
            <a:r>
              <a:rPr lang="en-NZ" dirty="0"/>
              <a:t>Alpine Energy</a:t>
            </a:r>
          </a:p>
          <a:p>
            <a:pPr marL="93663" indent="-93663">
              <a:buFont typeface="Arial" panose="020B0604020202020204" pitchFamily="34" charset="0"/>
              <a:buChar char="•"/>
            </a:pPr>
            <a:r>
              <a:rPr lang="en-NZ" dirty="0"/>
              <a:t>Aurora Energy</a:t>
            </a:r>
          </a:p>
          <a:p>
            <a:pPr marL="93663" indent="-93663">
              <a:buFont typeface="Arial" panose="020B0604020202020204" pitchFamily="34" charset="0"/>
              <a:buChar char="•"/>
            </a:pPr>
            <a:r>
              <a:rPr lang="en-NZ" dirty="0"/>
              <a:t>Buller Electricity Ltd</a:t>
            </a:r>
          </a:p>
          <a:p>
            <a:pPr marL="93663" indent="-93663">
              <a:buFont typeface="Arial" panose="020B0604020202020204" pitchFamily="34" charset="0"/>
              <a:buChar char="•"/>
            </a:pPr>
            <a:r>
              <a:rPr lang="en-NZ" dirty="0"/>
              <a:t>Counties Energy</a:t>
            </a:r>
          </a:p>
          <a:p>
            <a:pPr marL="93663" indent="-93663">
              <a:buFont typeface="Arial" panose="020B0604020202020204" pitchFamily="34" charset="0"/>
              <a:buChar char="•"/>
            </a:pPr>
            <a:r>
              <a:rPr lang="en-NZ" dirty="0"/>
              <a:t>EA Networks</a:t>
            </a:r>
          </a:p>
          <a:p>
            <a:pPr marL="93663" indent="-93663">
              <a:buFont typeface="Arial" panose="020B0604020202020204" pitchFamily="34" charset="0"/>
              <a:buChar char="•"/>
            </a:pPr>
            <a:r>
              <a:rPr lang="en-NZ" dirty="0"/>
              <a:t>Electra </a:t>
            </a:r>
          </a:p>
          <a:p>
            <a:pPr marL="93663" indent="-93663">
              <a:buFont typeface="Arial" panose="020B0604020202020204" pitchFamily="34" charset="0"/>
              <a:buChar char="•"/>
            </a:pPr>
            <a:r>
              <a:rPr lang="en-NZ" dirty="0" err="1"/>
              <a:t>Firstlight</a:t>
            </a:r>
            <a:r>
              <a:rPr lang="en-NZ" dirty="0"/>
              <a:t> Network</a:t>
            </a:r>
          </a:p>
          <a:p>
            <a:pPr marL="93663" indent="-93663">
              <a:buFont typeface="Arial" panose="020B0604020202020204" pitchFamily="34" charset="0"/>
              <a:buChar char="•"/>
            </a:pPr>
            <a:r>
              <a:rPr lang="en-NZ" dirty="0"/>
              <a:t>Horizon Networks</a:t>
            </a:r>
          </a:p>
          <a:p>
            <a:pPr marL="93663" indent="-93663">
              <a:buFont typeface="Arial" panose="020B0604020202020204" pitchFamily="34" charset="0"/>
              <a:buChar char="•"/>
            </a:pPr>
            <a:r>
              <a:rPr lang="en-NZ" dirty="0"/>
              <a:t>Mainpower</a:t>
            </a:r>
          </a:p>
          <a:p>
            <a:pPr marL="93663" indent="-93663">
              <a:buFont typeface="Arial" panose="020B0604020202020204" pitchFamily="34" charset="0"/>
              <a:buChar char="•"/>
            </a:pPr>
            <a:r>
              <a:rPr lang="en-NZ" dirty="0"/>
              <a:t>Marlborough Lines</a:t>
            </a:r>
          </a:p>
          <a:p>
            <a:pPr marL="93663" indent="-93663">
              <a:buFont typeface="Arial" panose="020B0604020202020204" pitchFamily="34" charset="0"/>
              <a:buChar char="•"/>
            </a:pPr>
            <a:r>
              <a:rPr lang="en-NZ" dirty="0"/>
              <a:t>Nelson Electricity</a:t>
            </a:r>
          </a:p>
          <a:p>
            <a:pPr marL="93663" indent="-93663">
              <a:buFont typeface="Arial" panose="020B0604020202020204" pitchFamily="34" charset="0"/>
              <a:buChar char="•"/>
            </a:pPr>
            <a:r>
              <a:rPr lang="en-NZ" dirty="0"/>
              <a:t>Network Tasman</a:t>
            </a:r>
          </a:p>
          <a:p>
            <a:pPr marL="93663" indent="-93663">
              <a:buFont typeface="Arial" panose="020B0604020202020204" pitchFamily="34" charset="0"/>
              <a:buChar char="•"/>
            </a:pPr>
            <a:r>
              <a:rPr lang="en-NZ" dirty="0"/>
              <a:t>Network Waitaki Ltd</a:t>
            </a:r>
          </a:p>
          <a:p>
            <a:pPr marL="93663" indent="-93663">
              <a:buFont typeface="Arial" panose="020B0604020202020204" pitchFamily="34" charset="0"/>
              <a:buChar char="•"/>
            </a:pPr>
            <a:r>
              <a:rPr lang="en-NZ" dirty="0"/>
              <a:t>Northpower </a:t>
            </a:r>
          </a:p>
          <a:p>
            <a:pPr marL="93663" indent="-93663">
              <a:buFont typeface="Arial" panose="020B0604020202020204" pitchFamily="34" charset="0"/>
              <a:buChar char="•"/>
            </a:pPr>
            <a:r>
              <a:rPr lang="en-NZ" dirty="0"/>
              <a:t>Orion</a:t>
            </a:r>
          </a:p>
          <a:p>
            <a:pPr marL="93663" indent="-93663">
              <a:buFont typeface="Arial" panose="020B0604020202020204" pitchFamily="34" charset="0"/>
              <a:buChar char="•"/>
            </a:pPr>
            <a:r>
              <a:rPr lang="en-NZ" dirty="0"/>
              <a:t>Powerco</a:t>
            </a:r>
          </a:p>
          <a:p>
            <a:pPr marL="93663" indent="-93663">
              <a:buFont typeface="Arial" panose="020B0604020202020204" pitchFamily="34" charset="0"/>
              <a:buChar char="•"/>
            </a:pPr>
            <a:r>
              <a:rPr lang="en-NZ" dirty="0"/>
              <a:t>Powernet</a:t>
            </a:r>
          </a:p>
          <a:p>
            <a:pPr marL="93663" indent="-93663">
              <a:buFont typeface="Arial" panose="020B0604020202020204" pitchFamily="34" charset="0"/>
              <a:buChar char="•"/>
            </a:pPr>
            <a:r>
              <a:rPr lang="en-NZ" dirty="0"/>
              <a:t>Smart Net Limited</a:t>
            </a:r>
          </a:p>
          <a:p>
            <a:pPr marL="93663" indent="-93663">
              <a:buFont typeface="Arial" panose="020B0604020202020204" pitchFamily="34" charset="0"/>
              <a:buChar char="•"/>
            </a:pPr>
            <a:r>
              <a:rPr lang="en-NZ" dirty="0"/>
              <a:t>The Lines Company</a:t>
            </a:r>
          </a:p>
          <a:p>
            <a:pPr marL="93663" indent="-93663">
              <a:buFont typeface="Arial" panose="020B0604020202020204" pitchFamily="34" charset="0"/>
              <a:buChar char="•"/>
            </a:pPr>
            <a:r>
              <a:rPr lang="en-NZ" dirty="0"/>
              <a:t>Top Energy</a:t>
            </a:r>
          </a:p>
          <a:p>
            <a:pPr marL="93663" indent="-93663">
              <a:buFont typeface="Arial" panose="020B0604020202020204" pitchFamily="34" charset="0"/>
              <a:buChar char="•"/>
            </a:pPr>
            <a:r>
              <a:rPr lang="en-NZ" dirty="0"/>
              <a:t>Unison Networks</a:t>
            </a:r>
          </a:p>
          <a:p>
            <a:pPr marL="93663" indent="-93663">
              <a:buFont typeface="Arial" panose="020B0604020202020204" pitchFamily="34" charset="0"/>
              <a:buChar char="•"/>
            </a:pPr>
            <a:r>
              <a:rPr lang="en-NZ" dirty="0"/>
              <a:t>Vector</a:t>
            </a:r>
          </a:p>
          <a:p>
            <a:pPr marL="93663" indent="-93663">
              <a:buFont typeface="Arial" panose="020B0604020202020204" pitchFamily="34" charset="0"/>
              <a:buChar char="•"/>
            </a:pPr>
            <a:r>
              <a:rPr lang="en-NZ" dirty="0" err="1"/>
              <a:t>Waipa</a:t>
            </a:r>
            <a:r>
              <a:rPr lang="en-NZ" dirty="0"/>
              <a:t> Networks</a:t>
            </a:r>
          </a:p>
          <a:p>
            <a:pPr marL="93663" indent="-93663">
              <a:buFont typeface="Arial" panose="020B0604020202020204" pitchFamily="34" charset="0"/>
              <a:buChar char="•"/>
            </a:pPr>
            <a:r>
              <a:rPr lang="en-NZ" dirty="0"/>
              <a:t>WEL Networks</a:t>
            </a:r>
          </a:p>
          <a:p>
            <a:pPr marL="93663" indent="-93663">
              <a:buFont typeface="Arial" panose="020B0604020202020204" pitchFamily="34" charset="0"/>
              <a:buChar char="•"/>
            </a:pPr>
            <a:r>
              <a:rPr lang="en-NZ" dirty="0"/>
              <a:t>Wellington Electricity</a:t>
            </a:r>
          </a:p>
          <a:p>
            <a:pPr marL="93663" indent="-93663">
              <a:buFont typeface="Arial" panose="020B0604020202020204" pitchFamily="34" charset="0"/>
              <a:buChar char="•"/>
            </a:pPr>
            <a:r>
              <a:rPr lang="en-NZ" dirty="0" err="1"/>
              <a:t>Westpower</a:t>
            </a:r>
            <a:endParaRPr lang="en-NZ" dirty="0"/>
          </a:p>
          <a:p>
            <a:pPr marL="174625" indent="-93663"/>
            <a:endParaRPr lang="en-NZ" sz="1600" dirty="0"/>
          </a:p>
          <a:p>
            <a:pPr marL="174625" indent="-93663"/>
            <a:r>
              <a:rPr lang="en-NZ" sz="2000" b="1" dirty="0"/>
              <a:t>Direct Connects</a:t>
            </a:r>
          </a:p>
          <a:p>
            <a:pPr marL="174625" indent="-93663">
              <a:buFont typeface="Arial" panose="020B0604020202020204" pitchFamily="34" charset="0"/>
              <a:buChar char="•"/>
            </a:pPr>
            <a:r>
              <a:rPr lang="en-NZ" dirty="0"/>
              <a:t>Daiken Southland</a:t>
            </a:r>
          </a:p>
          <a:p>
            <a:pPr marL="174625" indent="-93663">
              <a:buFont typeface="Arial" panose="020B0604020202020204" pitchFamily="34" charset="0"/>
              <a:buChar char="•"/>
            </a:pPr>
            <a:r>
              <a:rPr lang="en-NZ" dirty="0"/>
              <a:t>New Zealand Steel</a:t>
            </a:r>
          </a:p>
          <a:p>
            <a:pPr marL="174625" indent="-93663">
              <a:buFont typeface="Arial" panose="020B0604020202020204" pitchFamily="34" charset="0"/>
              <a:buChar char="•"/>
            </a:pPr>
            <a:r>
              <a:rPr lang="en-NZ" dirty="0"/>
              <a:t>NZAS</a:t>
            </a:r>
          </a:p>
          <a:p>
            <a:pPr marL="174625" indent="-93663">
              <a:buFont typeface="Arial" panose="020B0604020202020204" pitchFamily="34" charset="0"/>
              <a:buChar char="•"/>
            </a:pPr>
            <a:r>
              <a:rPr lang="en-NZ" dirty="0"/>
              <a:t>Pan Pac Forest Products</a:t>
            </a:r>
          </a:p>
          <a:p>
            <a:pPr marL="174625" indent="-93663">
              <a:buFont typeface="Arial" panose="020B0604020202020204" pitchFamily="34" charset="0"/>
              <a:buChar char="•"/>
            </a:pPr>
            <a:r>
              <a:rPr lang="en-NZ" dirty="0"/>
              <a:t>Oji Fibre Solutions</a:t>
            </a:r>
          </a:p>
          <a:p>
            <a:pPr marL="80962"/>
            <a:endParaRPr lang="en-NZ" sz="1600" dirty="0"/>
          </a:p>
          <a:p>
            <a:pPr marL="174625" indent="-93663"/>
            <a:r>
              <a:rPr lang="en-NZ" sz="2000" b="1" dirty="0"/>
              <a:t>Retailers</a:t>
            </a:r>
          </a:p>
          <a:p>
            <a:pPr marL="174625" indent="-93663">
              <a:buFont typeface="Arial" panose="020B0604020202020204" pitchFamily="34" charset="0"/>
              <a:buChar char="•"/>
            </a:pPr>
            <a:r>
              <a:rPr lang="en-NZ" dirty="0"/>
              <a:t>2degrees NZ</a:t>
            </a:r>
          </a:p>
          <a:p>
            <a:pPr marL="174625" indent="-93663">
              <a:buFont typeface="Arial" panose="020B0604020202020204" pitchFamily="34" charset="0"/>
              <a:buChar char="•"/>
            </a:pPr>
            <a:r>
              <a:rPr lang="en-NZ" dirty="0"/>
              <a:t>Contact Energy</a:t>
            </a:r>
          </a:p>
          <a:p>
            <a:pPr marL="174625" indent="-93663">
              <a:buFont typeface="Arial" panose="020B0604020202020204" pitchFamily="34" charset="0"/>
              <a:buChar char="•"/>
            </a:pPr>
            <a:r>
              <a:rPr lang="en-NZ" dirty="0"/>
              <a:t>Deep Energy</a:t>
            </a:r>
          </a:p>
          <a:p>
            <a:pPr marL="174625" indent="-93663">
              <a:buFont typeface="Arial" panose="020B0604020202020204" pitchFamily="34" charset="0"/>
              <a:buChar char="•"/>
            </a:pPr>
            <a:r>
              <a:rPr lang="en-NZ" dirty="0"/>
              <a:t>Ecotricity</a:t>
            </a:r>
          </a:p>
          <a:p>
            <a:pPr marL="174625" indent="-93663">
              <a:buFont typeface="Arial" panose="020B0604020202020204" pitchFamily="34" charset="0"/>
              <a:buChar char="•"/>
            </a:pPr>
            <a:r>
              <a:rPr lang="en-NZ" dirty="0"/>
              <a:t>Electric Kiwi</a:t>
            </a:r>
          </a:p>
          <a:p>
            <a:pPr marL="174625" indent="-93663">
              <a:buFont typeface="Arial" panose="020B0604020202020204" pitchFamily="34" charset="0"/>
              <a:buChar char="•"/>
            </a:pPr>
            <a:r>
              <a:rPr lang="en-NZ" dirty="0"/>
              <a:t>Flick Electric</a:t>
            </a:r>
          </a:p>
          <a:p>
            <a:pPr marL="174625" indent="-93663">
              <a:buFont typeface="Arial" panose="020B0604020202020204" pitchFamily="34" charset="0"/>
              <a:buChar char="•"/>
            </a:pPr>
            <a:r>
              <a:rPr lang="en-NZ" dirty="0"/>
              <a:t>For Our Good Ltd</a:t>
            </a:r>
          </a:p>
          <a:p>
            <a:pPr marL="174625" indent="-93663">
              <a:buFont typeface="Arial" panose="020B0604020202020204" pitchFamily="34" charset="0"/>
              <a:buChar char="•"/>
            </a:pPr>
            <a:r>
              <a:rPr lang="en-NZ" dirty="0"/>
              <a:t>Genesis Energy</a:t>
            </a:r>
          </a:p>
          <a:p>
            <a:pPr marL="174625" indent="-93663">
              <a:buFont typeface="Arial" panose="020B0604020202020204" pitchFamily="34" charset="0"/>
              <a:buChar char="•"/>
            </a:pPr>
            <a:r>
              <a:rPr lang="en-NZ" dirty="0"/>
              <a:t>K Power Limited</a:t>
            </a:r>
          </a:p>
          <a:p>
            <a:pPr marL="174625" indent="-93663">
              <a:buFont typeface="Arial" panose="020B0604020202020204" pitchFamily="34" charset="0"/>
              <a:buChar char="•"/>
            </a:pPr>
            <a:r>
              <a:rPr lang="en-NZ" dirty="0"/>
              <a:t>Lodestone Energy</a:t>
            </a:r>
          </a:p>
          <a:p>
            <a:pPr marL="174625" indent="-93663">
              <a:buFont typeface="Arial" panose="020B0604020202020204" pitchFamily="34" charset="0"/>
              <a:buChar char="•"/>
            </a:pPr>
            <a:r>
              <a:rPr lang="en-NZ" dirty="0"/>
              <a:t>Meridian Energy</a:t>
            </a:r>
          </a:p>
          <a:p>
            <a:pPr marL="174625" indent="-93663">
              <a:buFont typeface="Arial" panose="020B0604020202020204" pitchFamily="34" charset="0"/>
              <a:buChar char="•"/>
            </a:pPr>
            <a:r>
              <a:rPr lang="en-NZ" dirty="0"/>
              <a:t>Mercury Energy</a:t>
            </a:r>
          </a:p>
          <a:p>
            <a:pPr marL="174625" indent="-93663">
              <a:buFont typeface="Arial" panose="020B0604020202020204" pitchFamily="34" charset="0"/>
              <a:buChar char="•"/>
            </a:pPr>
            <a:r>
              <a:rPr lang="en-NZ" dirty="0"/>
              <a:t>Nova Energy</a:t>
            </a:r>
          </a:p>
          <a:p>
            <a:pPr marL="174625" indent="-93663">
              <a:buFont typeface="Arial" panose="020B0604020202020204" pitchFamily="34" charset="0"/>
              <a:buChar char="•"/>
            </a:pPr>
            <a:r>
              <a:rPr lang="en-NZ" dirty="0"/>
              <a:t>Octopus Energy</a:t>
            </a:r>
          </a:p>
          <a:p>
            <a:pPr marL="174625" indent="-93663">
              <a:buFont typeface="Arial" panose="020B0604020202020204" pitchFamily="34" charset="0"/>
              <a:buChar char="•"/>
            </a:pPr>
            <a:r>
              <a:rPr lang="en-NZ" dirty="0"/>
              <a:t>Orange Services Ltd</a:t>
            </a:r>
          </a:p>
          <a:p>
            <a:pPr marL="174625" indent="-93663">
              <a:buFont typeface="Arial" panose="020B0604020202020204" pitchFamily="34" charset="0"/>
              <a:buChar char="•"/>
            </a:pPr>
            <a:r>
              <a:rPr lang="en-NZ" dirty="0"/>
              <a:t>Plains Power</a:t>
            </a:r>
          </a:p>
          <a:p>
            <a:pPr marL="174625" indent="-93663">
              <a:buFont typeface="Arial" panose="020B0604020202020204" pitchFamily="34" charset="0"/>
              <a:buChar char="•"/>
            </a:pPr>
            <a:r>
              <a:rPr lang="en-NZ" dirty="0"/>
              <a:t>Pulse Energy</a:t>
            </a:r>
          </a:p>
          <a:p>
            <a:pPr marL="174625" indent="-93663">
              <a:buFont typeface="Arial" panose="020B0604020202020204" pitchFamily="34" charset="0"/>
              <a:buChar char="•"/>
            </a:pPr>
            <a:r>
              <a:rPr lang="en-NZ" dirty="0"/>
              <a:t>Rural Energy Retail</a:t>
            </a:r>
          </a:p>
          <a:p>
            <a:pPr marL="174625" indent="-93663">
              <a:buFont typeface="Arial" panose="020B0604020202020204" pitchFamily="34" charset="0"/>
              <a:buChar char="•"/>
            </a:pPr>
            <a:r>
              <a:rPr lang="en-NZ" dirty="0"/>
              <a:t>Sustainability Trust – Toast Electric</a:t>
            </a:r>
          </a:p>
          <a:p>
            <a:pPr marL="174625" indent="-93663"/>
            <a:endParaRPr lang="en-NZ" sz="1600" b="1" dirty="0"/>
          </a:p>
          <a:p>
            <a:pPr marL="174625" indent="-93663"/>
            <a:r>
              <a:rPr lang="en-NZ" sz="2000" b="1" dirty="0"/>
              <a:t>Generators</a:t>
            </a:r>
          </a:p>
          <a:p>
            <a:pPr marL="174625" indent="-93663">
              <a:buFont typeface="Arial" panose="020B0604020202020204" pitchFamily="34" charset="0"/>
              <a:buChar char="•"/>
            </a:pPr>
            <a:r>
              <a:rPr lang="en-NZ" dirty="0"/>
              <a:t>Contact Energy</a:t>
            </a:r>
          </a:p>
          <a:p>
            <a:pPr marL="174625" indent="-93663">
              <a:buFont typeface="Arial" panose="020B0604020202020204" pitchFamily="34" charset="0"/>
              <a:buChar char="•"/>
            </a:pPr>
            <a:r>
              <a:rPr lang="en-NZ" dirty="0"/>
              <a:t>Genesis Energy</a:t>
            </a:r>
          </a:p>
          <a:p>
            <a:pPr marL="174625" indent="-93663">
              <a:buFont typeface="Arial" panose="020B0604020202020204" pitchFamily="34" charset="0"/>
              <a:buChar char="•"/>
            </a:pPr>
            <a:r>
              <a:rPr lang="en-NZ" dirty="0"/>
              <a:t>Manawa Energy</a:t>
            </a:r>
          </a:p>
          <a:p>
            <a:pPr marL="174625" indent="-93663">
              <a:buFont typeface="Arial" panose="020B0604020202020204" pitchFamily="34" charset="0"/>
              <a:buChar char="•"/>
            </a:pPr>
            <a:r>
              <a:rPr lang="en-NZ" dirty="0"/>
              <a:t>Mercury</a:t>
            </a:r>
          </a:p>
          <a:p>
            <a:pPr marL="174625" indent="-93663">
              <a:buFont typeface="Arial" panose="020B0604020202020204" pitchFamily="34" charset="0"/>
              <a:buChar char="•"/>
            </a:pPr>
            <a:r>
              <a:rPr lang="en-NZ" dirty="0"/>
              <a:t>Meridian Energy</a:t>
            </a:r>
          </a:p>
          <a:p>
            <a:pPr marL="174625" indent="-93663">
              <a:buFont typeface="Arial" panose="020B0604020202020204" pitchFamily="34" charset="0"/>
              <a:buChar char="•"/>
            </a:pPr>
            <a:r>
              <a:rPr lang="en-NZ" dirty="0"/>
              <a:t>Pioneer Energy</a:t>
            </a:r>
          </a:p>
          <a:p>
            <a:pPr marL="174625" indent="-93663"/>
            <a:r>
              <a:rPr lang="en-NZ" sz="2000" b="1" dirty="0"/>
              <a:t>Other</a:t>
            </a:r>
          </a:p>
          <a:p>
            <a:pPr marL="174625" indent="-93663">
              <a:buFont typeface="Arial" panose="020B0604020202020204" pitchFamily="34" charset="0"/>
              <a:buChar char="•"/>
            </a:pPr>
            <a:r>
              <a:rPr lang="en-NZ" dirty="0"/>
              <a:t>Electricity Authority</a:t>
            </a:r>
          </a:p>
          <a:p>
            <a:pPr marL="174625" indent="-93663">
              <a:buFont typeface="Arial" panose="020B0604020202020204" pitchFamily="34" charset="0"/>
              <a:buChar char="•"/>
            </a:pPr>
            <a:r>
              <a:rPr lang="en-NZ" dirty="0"/>
              <a:t>Electricity Networks Aotearoa</a:t>
            </a:r>
          </a:p>
          <a:p>
            <a:pPr marL="174625" indent="-93663">
              <a:buFont typeface="Arial" panose="020B0604020202020204" pitchFamily="34" charset="0"/>
              <a:buChar char="•"/>
            </a:pPr>
            <a:r>
              <a:rPr lang="en-NZ" dirty="0"/>
              <a:t>ERANZ</a:t>
            </a:r>
          </a:p>
          <a:p>
            <a:pPr marL="174625" indent="-93663">
              <a:buFont typeface="Arial" panose="020B0604020202020204" pitchFamily="34" charset="0"/>
              <a:buChar char="•"/>
            </a:pPr>
            <a:r>
              <a:rPr lang="en-NZ" dirty="0"/>
              <a:t>Major Electricity Users Group</a:t>
            </a:r>
          </a:p>
          <a:p>
            <a:pPr marL="174625" indent="-93663">
              <a:buFont typeface="Arial" panose="020B0604020202020204" pitchFamily="34" charset="0"/>
              <a:buChar char="•"/>
            </a:pPr>
            <a:r>
              <a:rPr lang="en-NZ" dirty="0"/>
              <a:t>NEMA</a:t>
            </a:r>
          </a:p>
          <a:p>
            <a:pPr marL="174625" indent="-93663">
              <a:buFont typeface="Arial" panose="020B0604020202020204" pitchFamily="34" charset="0"/>
              <a:buChar char="•"/>
            </a:pPr>
            <a:r>
              <a:rPr lang="en-NZ" dirty="0"/>
              <a:t>Utilities Disputes</a:t>
            </a:r>
          </a:p>
          <a:p>
            <a:pPr marL="174625" indent="-93663">
              <a:buFont typeface="Arial" panose="020B0604020202020204" pitchFamily="34" charset="0"/>
              <a:buChar char="•"/>
            </a:pPr>
            <a:r>
              <a:rPr lang="en-NZ" dirty="0"/>
              <a:t>Emergency Management Canterbury</a:t>
            </a:r>
          </a:p>
        </p:txBody>
      </p:sp>
    </p:spTree>
    <p:extLst>
      <p:ext uri="{BB962C8B-B14F-4D97-AF65-F5344CB8AC3E}">
        <p14:creationId xmlns:p14="http://schemas.microsoft.com/office/powerpoint/2010/main" val="167730927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736455-6752-693F-B0A4-87F7B682E7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39C37-4570-BDCF-3345-C20C0643B1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7840" y="461451"/>
            <a:ext cx="11011087" cy="654482"/>
          </a:xfrm>
        </p:spPr>
        <p:txBody>
          <a:bodyPr anchor="b">
            <a:normAutofit/>
          </a:bodyPr>
          <a:lstStyle/>
          <a:p>
            <a:r>
              <a:rPr lang="en-NZ" sz="4000"/>
              <a:t>Exercise Structure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EB8D160F-8DA2-57C7-BB05-C7F54E6725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0772907"/>
              </p:ext>
            </p:extLst>
          </p:nvPr>
        </p:nvGraphicFramePr>
        <p:xfrm>
          <a:off x="737840" y="1115933"/>
          <a:ext cx="10822790" cy="513588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678788">
                  <a:extLst>
                    <a:ext uri="{9D8B030D-6E8A-4147-A177-3AD203B41FA5}">
                      <a16:colId xmlns:a16="http://schemas.microsoft.com/office/drawing/2014/main" val="2877755031"/>
                    </a:ext>
                  </a:extLst>
                </a:gridCol>
                <a:gridCol w="4572001">
                  <a:extLst>
                    <a:ext uri="{9D8B030D-6E8A-4147-A177-3AD203B41FA5}">
                      <a16:colId xmlns:a16="http://schemas.microsoft.com/office/drawing/2014/main" val="2177580366"/>
                    </a:ext>
                  </a:extLst>
                </a:gridCol>
                <a:gridCol w="4572001">
                  <a:extLst>
                    <a:ext uri="{9D8B030D-6E8A-4147-A177-3AD203B41FA5}">
                      <a16:colId xmlns:a16="http://schemas.microsoft.com/office/drawing/2014/main" val="1564113243"/>
                    </a:ext>
                  </a:extLst>
                </a:gridCol>
              </a:tblGrid>
              <a:tr h="120845">
                <a:tc>
                  <a:txBody>
                    <a:bodyPr/>
                    <a:lstStyle/>
                    <a:p>
                      <a:pPr algn="ctr"/>
                      <a:r>
                        <a:rPr lang="en-NZ" sz="1900">
                          <a:latin typeface="+mj-lt"/>
                        </a:rPr>
                        <a:t>Time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1900">
                          <a:latin typeface="+mj-lt"/>
                        </a:rPr>
                        <a:t>Operational Response Stream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1900">
                          <a:latin typeface="+mj-lt"/>
                        </a:rPr>
                        <a:t>Communications Response Stream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8991586"/>
                  </a:ext>
                </a:extLst>
              </a:tr>
              <a:tr h="192239">
                <a:tc>
                  <a:txBody>
                    <a:bodyPr/>
                    <a:lstStyle/>
                    <a:p>
                      <a:pPr algn="ctr"/>
                      <a:r>
                        <a:rPr lang="en-NZ" sz="1800">
                          <a:latin typeface="+mj-lt"/>
                        </a:rPr>
                        <a:t>9:00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NZ" sz="1800">
                          <a:latin typeface="+mj-lt"/>
                        </a:rPr>
                        <a:t>Welcome, exercise schedule (Everyone via the MS teams meeting invite)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NZ" sz="220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5126101"/>
                  </a:ext>
                </a:extLst>
              </a:tr>
              <a:tr h="192239">
                <a:tc>
                  <a:txBody>
                    <a:bodyPr/>
                    <a:lstStyle/>
                    <a:p>
                      <a:pPr algn="ctr"/>
                      <a:r>
                        <a:rPr lang="en-NZ" sz="1800">
                          <a:latin typeface="+mj-lt"/>
                        </a:rPr>
                        <a:t>9:10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NZ" sz="1800">
                          <a:latin typeface="+mj-lt"/>
                        </a:rPr>
                        <a:t>Situation update (Everyone via the MS teams meeting invite)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NZ" sz="220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692465"/>
                  </a:ext>
                </a:extLst>
              </a:tr>
              <a:tr h="192239">
                <a:tc>
                  <a:txBody>
                    <a:bodyPr/>
                    <a:lstStyle/>
                    <a:p>
                      <a:pPr algn="ctr"/>
                      <a:r>
                        <a:rPr lang="en-NZ" sz="1800">
                          <a:latin typeface="+mj-lt"/>
                        </a:rPr>
                        <a:t>9:30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1800" b="1">
                          <a:latin typeface="+mj-lt"/>
                        </a:rPr>
                        <a:t>Phase 2: Escalation (Rolling outages commence - morning day 1)</a:t>
                      </a:r>
                    </a:p>
                    <a:p>
                      <a:pPr algn="ctr"/>
                      <a:r>
                        <a:rPr lang="en-NZ" sz="1800">
                          <a:latin typeface="+mj-lt"/>
                        </a:rPr>
                        <a:t>Lines companies &amp; Direct connects simulate the first 2 hours of rolling outages as per agreed plans (Offline at your premises)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1800" b="1">
                          <a:latin typeface="+mj-lt"/>
                        </a:rPr>
                        <a:t>Phase 2: Escalation (Rolling outages commence - morning day 1)</a:t>
                      </a:r>
                    </a:p>
                    <a:p>
                      <a:pPr algn="ctr"/>
                      <a:r>
                        <a:rPr lang="en-NZ" sz="1800">
                          <a:latin typeface="+mj-lt"/>
                        </a:rPr>
                        <a:t>Using the RiskLogic social media simulator, communication teams simulate proactive and reactive comms as appropriate for initiation of rolling outages </a:t>
                      </a:r>
                      <a:r>
                        <a:rPr lang="en-NZ" sz="1800" kern="120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(via MS teams meeting invite)</a:t>
                      </a:r>
                      <a:endParaRPr lang="en-NZ" sz="180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4375784"/>
                  </a:ext>
                </a:extLst>
              </a:tr>
              <a:tr h="192239">
                <a:tc>
                  <a:txBody>
                    <a:bodyPr/>
                    <a:lstStyle/>
                    <a:p>
                      <a:pPr algn="ctr"/>
                      <a:r>
                        <a:rPr lang="en-NZ" sz="1800">
                          <a:latin typeface="+mj-lt"/>
                        </a:rPr>
                        <a:t>11:30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NZ" sz="1800">
                          <a:latin typeface="+mj-lt"/>
                        </a:rPr>
                        <a:t>Hot debrief (Everyone via the MS teams meeting invite)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NZ" sz="220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96708122"/>
                  </a:ext>
                </a:extLst>
              </a:tr>
              <a:tr h="192239">
                <a:tc>
                  <a:txBody>
                    <a:bodyPr/>
                    <a:lstStyle/>
                    <a:p>
                      <a:pPr algn="ctr"/>
                      <a:r>
                        <a:rPr lang="en-NZ" sz="1800">
                          <a:latin typeface="+mj-lt"/>
                        </a:rPr>
                        <a:t>12:15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NZ" sz="1800">
                          <a:latin typeface="+mj-lt"/>
                        </a:rPr>
                        <a:t>Lunch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NZ" sz="220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89683450"/>
                  </a:ext>
                </a:extLst>
              </a:tr>
              <a:tr h="192239">
                <a:tc>
                  <a:txBody>
                    <a:bodyPr/>
                    <a:lstStyle/>
                    <a:p>
                      <a:pPr algn="ctr"/>
                      <a:r>
                        <a:rPr lang="en-NZ" sz="1800">
                          <a:latin typeface="+mj-lt"/>
                        </a:rPr>
                        <a:t>13:00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1800">
                          <a:latin typeface="+mj-lt"/>
                        </a:rPr>
                        <a:t>No action other than supporting communication teams as required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sz="1800">
                          <a:latin typeface="+mj-lt"/>
                        </a:rPr>
                        <a:t>Continue communications response (via MS teams meeting invite)</a:t>
                      </a:r>
                    </a:p>
                    <a:p>
                      <a:pPr algn="ctr"/>
                      <a:r>
                        <a:rPr lang="en-NZ" sz="1800" b="1">
                          <a:latin typeface="+mj-lt"/>
                        </a:rPr>
                        <a:t>Phase 3: Restoration (Partial restoration day 1)</a:t>
                      </a:r>
                    </a:p>
                    <a:p>
                      <a:pPr algn="ctr"/>
                      <a:r>
                        <a:rPr lang="en-NZ" sz="1800" b="1">
                          <a:latin typeface="+mj-lt"/>
                        </a:rPr>
                        <a:t>Phase 4: Ongoing, fatigue setting in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9437446"/>
                  </a:ext>
                </a:extLst>
              </a:tr>
              <a:tr h="192239">
                <a:tc>
                  <a:txBody>
                    <a:bodyPr/>
                    <a:lstStyle/>
                    <a:p>
                      <a:pPr algn="ctr"/>
                      <a:r>
                        <a:rPr lang="en-NZ" sz="1800">
                          <a:latin typeface="+mj-lt"/>
                        </a:rPr>
                        <a:t>14:30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NZ" sz="1800">
                          <a:latin typeface="+mj-lt"/>
                        </a:rPr>
                        <a:t>Wrap up (Everyone via the MS teams meeting invite)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NZ" sz="220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266395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672268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7CC1C7-CF71-BB68-0524-E7859E98B3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F5BA2-F3FA-3B1C-00CD-BD75662E505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Testing our operational response (1)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9D0368C-1864-6949-A501-068A532CFC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3117" y="1504828"/>
            <a:ext cx="10917383" cy="4216539"/>
          </a:xfrm>
        </p:spPr>
        <p:txBody>
          <a:bodyPr vert="horz" lIns="91440" tIns="45720" rIns="91440" bIns="45720" rtlCol="0" anchor="t">
            <a:sp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NZ" sz="2200">
                <a:solidFill>
                  <a:schemeClr val="tx1"/>
                </a:solidFill>
              </a:rPr>
              <a:t>This stream of the exercise will be focusing on lines companies and direct connects ability to implement rolling outages.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NZ" sz="2200">
                <a:solidFill>
                  <a:schemeClr val="tx1"/>
                </a:solidFill>
              </a:rPr>
              <a:t>Use your approved demand reductions and outage schedule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NZ" sz="2200">
                <a:solidFill>
                  <a:schemeClr val="tx1"/>
                </a:solidFill>
              </a:rPr>
              <a:t>Simulate the first two hours of the first day of rolling outages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NZ" sz="2200">
                <a:solidFill>
                  <a:schemeClr val="tx1"/>
                </a:solidFill>
              </a:rPr>
              <a:t>Note if your first outage starts at 6:30am, that would be your exercise start time.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NZ" sz="2200">
                <a:solidFill>
                  <a:schemeClr val="tx1"/>
                </a:solidFill>
                <a:ea typeface="Calibri Light"/>
                <a:cs typeface="Calibri Light"/>
              </a:rPr>
              <a:t>Include the communication of relevant information to retailers (including EIEP5A data)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NZ" sz="2200">
                <a:solidFill>
                  <a:schemeClr val="tx1"/>
                </a:solidFill>
                <a:ea typeface="Calibri Light"/>
                <a:cs typeface="Calibri Light"/>
              </a:rPr>
              <a:t>Consider standing up and simulating an incident management team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NZ" sz="2200">
                <a:solidFill>
                  <a:schemeClr val="tx1"/>
                </a:solidFill>
              </a:rPr>
              <a:t>Try to be as realistic as possible in order to test the practicality of your plan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NZ" sz="2200">
                <a:solidFill>
                  <a:schemeClr val="tx1"/>
                </a:solidFill>
                <a:ea typeface="Calibri Light"/>
                <a:cs typeface="Calibri Light"/>
              </a:rPr>
              <a:t>Complete any relevant operational questions in the exercise workbook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8C60667-C794-82E6-37E8-62256B985033}"/>
              </a:ext>
            </a:extLst>
          </p:cNvPr>
          <p:cNvSpPr/>
          <p:nvPr/>
        </p:nvSpPr>
        <p:spPr>
          <a:xfrm>
            <a:off x="11714203" y="6441875"/>
            <a:ext cx="288000" cy="2880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2122787B-6636-4E7F-8236-E380763F1545}" type="slidenum">
              <a:rPr lang="en-NZ" sz="900" smtClean="0">
                <a:solidFill>
                  <a:schemeClr val="bg1">
                    <a:lumMod val="65000"/>
                  </a:schemeClr>
                </a:solidFill>
              </a:rPr>
              <a:t>52</a:t>
            </a:fld>
            <a:endParaRPr lang="en-NZ" sz="100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67408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D04DFD-3BEA-028D-C866-AD68856700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B284A-792E-3779-9A03-2DFBBC529E6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Testing our operational response (2)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3851AFA-830C-7CCF-B636-90A0A61C96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3117" y="1504828"/>
            <a:ext cx="10917383" cy="4739759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200">
                <a:solidFill>
                  <a:schemeClr val="tx1"/>
                </a:solidFill>
              </a:rPr>
              <a:t>For the purposes of the exercise: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200">
                <a:solidFill>
                  <a:schemeClr val="tx1"/>
                </a:solidFill>
              </a:rPr>
              <a:t>National Coordination Centre will have two coordinators, one Operations Manager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200">
                <a:solidFill>
                  <a:schemeClr val="tx1"/>
                </a:solidFill>
              </a:rPr>
              <a:t>The Security Coordinator (SC) is tasked with managing security of the system during rolling outages</a:t>
            </a:r>
          </a:p>
          <a:p>
            <a:pPr marL="714375" lvl="2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200">
                <a:solidFill>
                  <a:schemeClr val="tx1"/>
                </a:solidFill>
              </a:rPr>
              <a:t>In the first instance, Lines Companies and Direct Connects should discuss any aspects of their situations with the SC as required </a:t>
            </a:r>
            <a:endParaRPr lang="en-US" sz="120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200">
                <a:solidFill>
                  <a:schemeClr val="tx1"/>
                </a:solidFill>
              </a:rPr>
              <a:t>National Grid Operating Centre will have one Grid Asset controller (GAC), also acting as an Operations Manager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200">
                <a:solidFill>
                  <a:schemeClr val="tx1"/>
                </a:solidFill>
              </a:rPr>
              <a:t>The GAC will manage switching of GXP feeder circuit breakers under Transpower operational control if requested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200">
                <a:solidFill>
                  <a:schemeClr val="tx1"/>
                </a:solidFill>
              </a:rPr>
              <a:t>Contact information will be provided ahead of the exercise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98FE9BA-74AF-177C-EDFC-2B7C2F869EF9}"/>
              </a:ext>
            </a:extLst>
          </p:cNvPr>
          <p:cNvSpPr/>
          <p:nvPr/>
        </p:nvSpPr>
        <p:spPr>
          <a:xfrm>
            <a:off x="11714203" y="6441875"/>
            <a:ext cx="288000" cy="2880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2122787B-6636-4E7F-8236-E380763F1545}" type="slidenum">
              <a:rPr lang="en-NZ" sz="900" smtClean="0">
                <a:solidFill>
                  <a:schemeClr val="bg1">
                    <a:lumMod val="65000"/>
                  </a:schemeClr>
                </a:solidFill>
              </a:rPr>
              <a:t>53</a:t>
            </a:fld>
            <a:endParaRPr lang="en-NZ" sz="100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17340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14A037-D57C-0D1B-E446-6F5A231ABA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88F42-47D6-4435-B908-DD33A0D476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3117" y="549275"/>
            <a:ext cx="11631123" cy="654482"/>
          </a:xfrm>
        </p:spPr>
        <p:txBody>
          <a:bodyPr>
            <a:normAutofit fontScale="90000"/>
          </a:bodyPr>
          <a:lstStyle/>
          <a:p>
            <a:r>
              <a:rPr lang="en-US" sz="4000"/>
              <a:t>Testing our communications response – ahead of exercise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49ED316-4873-7B7E-49D8-E32B1098B5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3117" y="1504828"/>
            <a:ext cx="11299086" cy="4893647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NZ" sz="2000">
                <a:solidFill>
                  <a:schemeClr val="tx1"/>
                </a:solidFill>
              </a:rPr>
              <a:t>This stream of the exercise is focused on lines </a:t>
            </a:r>
            <a:r>
              <a:rPr lang="en-NZ" sz="2000">
                <a:solidFill>
                  <a:srgbClr val="414041"/>
                </a:solidFill>
              </a:rPr>
              <a:t>companies</a:t>
            </a:r>
            <a:r>
              <a:rPr lang="en-NZ" sz="2000">
                <a:solidFill>
                  <a:schemeClr val="tx1"/>
                </a:solidFill>
              </a:rPr>
              <a:t> and retailers communicating with consumers and other stakeholders ahead of and during rolling outages. Ahead of the exercise: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>
                <a:solidFill>
                  <a:schemeClr val="tx1"/>
                </a:solidFill>
              </a:rPr>
              <a:t>Fill out the workbook with your comms and engagement approach from the advance notification of a supply shortage and the declaration, and provide the messaging you will use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>
                <a:solidFill>
                  <a:schemeClr val="tx1"/>
                </a:solidFill>
              </a:rPr>
              <a:t>Develop your communications approach and messaging for the onset of rolling outages in the 9 April exercise, and be prepared to upload to the exercise simulation environment on 9 April as needed</a:t>
            </a:r>
            <a:endParaRPr lang="en-NZ" sz="200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NZ" sz="2000">
                <a:solidFill>
                  <a:schemeClr val="tx1"/>
                </a:solidFill>
              </a:rPr>
              <a:t>EIEP5A data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NZ" sz="2000">
                <a:solidFill>
                  <a:schemeClr val="tx1"/>
                </a:solidFill>
              </a:rPr>
              <a:t>Lines companies should upload EIEP5A data to the SharePoint site provided by </a:t>
            </a:r>
            <a:r>
              <a:rPr lang="en-NZ" sz="2000" err="1">
                <a:solidFill>
                  <a:schemeClr val="tx1"/>
                </a:solidFill>
              </a:rPr>
              <a:t>RiskLogic</a:t>
            </a:r>
            <a:endParaRPr lang="en-NZ" sz="2000">
              <a:solidFill>
                <a:schemeClr val="tx1"/>
              </a:solidFill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NZ" sz="2000">
                <a:solidFill>
                  <a:schemeClr val="tx1"/>
                </a:solidFill>
              </a:rPr>
              <a:t>Retailers should access EIEP5A data to best approximate extent and location of outages 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NZ" sz="2000">
                <a:solidFill>
                  <a:schemeClr val="tx1"/>
                </a:solidFill>
              </a:rPr>
              <a:t>talk to your operations teams if you don’t know how to use this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NZ" sz="2000">
                <a:solidFill>
                  <a:schemeClr val="tx1"/>
                </a:solidFill>
              </a:rPr>
              <a:t>Familiarise yourself with Consumer Care Obligations and how they will apply to your communications approach in the lead up to and during the exercise</a:t>
            </a:r>
            <a:endParaRPr lang="en-NZ" sz="2200">
              <a:solidFill>
                <a:schemeClr val="tx1"/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5683EA9-8088-1703-B1EB-72C4942E0087}"/>
              </a:ext>
            </a:extLst>
          </p:cNvPr>
          <p:cNvSpPr/>
          <p:nvPr/>
        </p:nvSpPr>
        <p:spPr>
          <a:xfrm>
            <a:off x="11714203" y="6441875"/>
            <a:ext cx="288000" cy="2880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2122787B-6636-4E7F-8236-E380763F1545}" type="slidenum">
              <a:rPr lang="en-NZ" sz="900" smtClean="0">
                <a:solidFill>
                  <a:schemeClr val="bg1">
                    <a:lumMod val="65000"/>
                  </a:schemeClr>
                </a:solidFill>
              </a:rPr>
              <a:t>54</a:t>
            </a:fld>
            <a:endParaRPr lang="en-NZ" sz="100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07977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0DB28C-9970-5B57-2450-79BB5CAB99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27B4C-1C3D-8B28-25E2-86B56BB6DF9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4000"/>
              <a:t>Testing our communications response – during exercise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AFEF117-496E-1B48-5B11-0A9DCC8761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3117" y="1504828"/>
            <a:ext cx="11299086" cy="486287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NZ" sz="2000">
                <a:solidFill>
                  <a:schemeClr val="tx1"/>
                </a:solidFill>
              </a:rPr>
              <a:t>Roll out real time communications as you would in the lead up to and during outages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NZ" sz="2000">
                <a:solidFill>
                  <a:schemeClr val="tx1"/>
                </a:solidFill>
              </a:rPr>
              <a:t>Where possible, simulate based on </a:t>
            </a:r>
            <a:r>
              <a:rPr lang="en-US" sz="2000">
                <a:solidFill>
                  <a:schemeClr val="tx1"/>
                </a:solidFill>
              </a:rPr>
              <a:t>EIEP5A planned outage data from the SharePoint site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>
                <a:solidFill>
                  <a:schemeClr val="tx1"/>
                </a:solidFill>
              </a:rPr>
              <a:t>If this becomes logistically challenging in the simulation environment, just use general messaging and refer to ‘zone 1’, ‘zone 2’ consumers, or whatever makes sense to you.</a:t>
            </a:r>
            <a:endParaRPr lang="en-NZ" sz="200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NZ" sz="2000">
                <a:solidFill>
                  <a:schemeClr val="tx1"/>
                </a:solidFill>
              </a:rPr>
              <a:t>Respond to injects into the simulation environment - </a:t>
            </a:r>
            <a:r>
              <a:rPr lang="en-US" sz="2000">
                <a:solidFill>
                  <a:schemeClr val="tx1"/>
                </a:solidFill>
              </a:rPr>
              <a:t>there will be ambiguity so do your best.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NZ" sz="2000">
                <a:solidFill>
                  <a:schemeClr val="tx1"/>
                </a:solidFill>
              </a:rPr>
              <a:t>Fill out your workbook as you go – one per organisation, not per participant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>
                <a:solidFill>
                  <a:schemeClr val="tx1"/>
                </a:solidFill>
              </a:rPr>
              <a:t>A key outcome is to drive cooperation between operations and comms and throughout the sector, and to identify the challenges we face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>
                <a:solidFill>
                  <a:schemeClr val="tx1"/>
                </a:solidFill>
              </a:rPr>
              <a:t>So w</a:t>
            </a:r>
            <a:r>
              <a:rPr lang="en-NZ" sz="2000" err="1">
                <a:solidFill>
                  <a:schemeClr val="tx1"/>
                </a:solidFill>
              </a:rPr>
              <a:t>ork</a:t>
            </a:r>
            <a:r>
              <a:rPr lang="en-NZ" sz="2000">
                <a:solidFill>
                  <a:schemeClr val="tx1"/>
                </a:solidFill>
              </a:rPr>
              <a:t> closely with your operations teams to understand their challenges and what that will mean for communication in a real event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>
                <a:solidFill>
                  <a:schemeClr val="tx1"/>
                </a:solidFill>
              </a:rPr>
              <a:t>Focus on using the exercise to build your internal capabilities, and identify the tools, messaging and resources you may need for the real thing</a:t>
            </a:r>
            <a:endParaRPr lang="en-NZ" sz="2200">
              <a:solidFill>
                <a:schemeClr val="tx1"/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E82B172-725E-EE5B-D6EA-ED998D5719CF}"/>
              </a:ext>
            </a:extLst>
          </p:cNvPr>
          <p:cNvSpPr/>
          <p:nvPr/>
        </p:nvSpPr>
        <p:spPr>
          <a:xfrm>
            <a:off x="11714203" y="6441875"/>
            <a:ext cx="288000" cy="2880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2122787B-6636-4E7F-8236-E380763F1545}" type="slidenum">
              <a:rPr lang="en-NZ" sz="900" smtClean="0">
                <a:solidFill>
                  <a:schemeClr val="bg1">
                    <a:lumMod val="65000"/>
                  </a:schemeClr>
                </a:solidFill>
              </a:rPr>
              <a:t>55</a:t>
            </a:fld>
            <a:endParaRPr lang="en-NZ" sz="100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60943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C22DCF-5B1E-F4E6-C9B9-2906919AC3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0365E-6760-4067-1865-9066EAD43CA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NZ" sz="4000"/>
              <a:t>Industry Exercise 2025 – EIEP5A forms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3BA4130-09A1-E5FB-B136-7822190873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3117" y="1327295"/>
            <a:ext cx="10917383" cy="430887"/>
          </a:xfrm>
        </p:spPr>
        <p:txBody>
          <a:bodyPr vert="horz" lIns="91440" tIns="45720" rIns="91440" bIns="45720" rtlCol="0" anchor="t">
            <a:sp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NZ" sz="2200" b="1">
                <a:solidFill>
                  <a:schemeClr val="tx1"/>
                </a:solidFill>
              </a:rPr>
              <a:t>1. SharePoint Folder – EIEP5A Forms</a:t>
            </a:r>
            <a:endParaRPr lang="en-NZ" sz="2200" b="1">
              <a:solidFill>
                <a:schemeClr val="tx1"/>
              </a:solidFill>
              <a:ea typeface="Calibri Light"/>
              <a:cs typeface="Calibri Light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19534DB-DF15-15EA-CCC1-EA811A6D7194}"/>
              </a:ext>
            </a:extLst>
          </p:cNvPr>
          <p:cNvSpPr/>
          <p:nvPr/>
        </p:nvSpPr>
        <p:spPr>
          <a:xfrm>
            <a:off x="11714203" y="6441875"/>
            <a:ext cx="288000" cy="2880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2122787B-6636-4E7F-8236-E380763F1545}" type="slidenum">
              <a:rPr lang="en-NZ" sz="900" smtClean="0">
                <a:solidFill>
                  <a:schemeClr val="bg1">
                    <a:lumMod val="65000"/>
                  </a:schemeClr>
                </a:solidFill>
              </a:rPr>
              <a:t>56</a:t>
            </a:fld>
            <a:endParaRPr lang="en-NZ" sz="100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DC7B306C-129D-D8A6-2387-AF89D17CF5D6}"/>
              </a:ext>
            </a:extLst>
          </p:cNvPr>
          <p:cNvSpPr txBox="1">
            <a:spLocks/>
          </p:cNvSpPr>
          <p:nvPr/>
        </p:nvSpPr>
        <p:spPr>
          <a:xfrm>
            <a:off x="814138" y="1881720"/>
            <a:ext cx="4738436" cy="331152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/>
              <a:t>Participants will be provided access to a secure SharePoint folder for respective EIEP5A forms to be uploaded as part of this exercise. </a:t>
            </a:r>
          </a:p>
          <a:p>
            <a:r>
              <a:rPr lang="en-US" sz="2000"/>
              <a:t>An invitation will be sent to your email during this session. If there are any issues in accessing the SharePoint please contact Harrison Orr at </a:t>
            </a:r>
            <a:r>
              <a:rPr lang="en-US" sz="2000">
                <a:hlinkClick r:id="rId3"/>
              </a:rPr>
              <a:t>horr@risklogic.com.au</a:t>
            </a:r>
            <a:r>
              <a:rPr lang="en-US" sz="2000"/>
              <a:t>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1C52D29-615A-0FC4-A4C4-A800BF0563E9}"/>
              </a:ext>
            </a:extLst>
          </p:cNvPr>
          <p:cNvGrpSpPr/>
          <p:nvPr/>
        </p:nvGrpSpPr>
        <p:grpSpPr>
          <a:xfrm>
            <a:off x="7272417" y="1839410"/>
            <a:ext cx="3543630" cy="2537326"/>
            <a:chOff x="7272417" y="1839410"/>
            <a:chExt cx="3543630" cy="253732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D78380A-2883-E09E-5FA2-EFF6024404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7272417" y="1839410"/>
              <a:ext cx="3543630" cy="253732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89816B8-2FF2-84C0-5616-A60C0E4A310A}"/>
                </a:ext>
              </a:extLst>
            </p:cNvPr>
            <p:cNvSpPr txBox="1"/>
            <p:nvPr/>
          </p:nvSpPr>
          <p:spPr>
            <a:xfrm>
              <a:off x="8357192" y="2891151"/>
              <a:ext cx="166534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/>
                <a:t>EIEP5A</a:t>
              </a:r>
              <a:endParaRPr lang="en-AU" sz="3600"/>
            </a:p>
          </p:txBody>
        </p:sp>
      </p:grpSp>
    </p:spTree>
    <p:extLst>
      <p:ext uri="{BB962C8B-B14F-4D97-AF65-F5344CB8AC3E}">
        <p14:creationId xmlns:p14="http://schemas.microsoft.com/office/powerpoint/2010/main" val="188653592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D21A4C-6369-82EC-0FD9-13EAE307BA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6E2BA-7C5C-B798-BCE2-CBFB79C48BB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NZ" sz="4000"/>
              <a:t>Industry Exercise 2025 – Workbook 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DE759CFA-3026-BD6F-E61E-48673FEE67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3117" y="1327295"/>
            <a:ext cx="10917383" cy="430887"/>
          </a:xfrm>
        </p:spPr>
        <p:txBody>
          <a:bodyPr vert="horz" lIns="91440" tIns="45720" rIns="91440" bIns="45720" rtlCol="0" anchor="t">
            <a:sp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NZ" sz="2200" b="1">
                <a:solidFill>
                  <a:schemeClr val="tx1"/>
                </a:solidFill>
              </a:rPr>
              <a:t>2. Exercise Workbook (MS Forms)</a:t>
            </a:r>
            <a:endParaRPr lang="en-NZ" sz="2200" b="1">
              <a:solidFill>
                <a:schemeClr val="tx1"/>
              </a:solidFill>
              <a:ea typeface="Calibri Light"/>
              <a:cs typeface="Calibri Light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6BDEB0D-F340-3D2A-AFB2-25418E38F9AC}"/>
              </a:ext>
            </a:extLst>
          </p:cNvPr>
          <p:cNvSpPr/>
          <p:nvPr/>
        </p:nvSpPr>
        <p:spPr>
          <a:xfrm>
            <a:off x="11714203" y="6441875"/>
            <a:ext cx="288000" cy="2880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2122787B-6636-4E7F-8236-E380763F1545}" type="slidenum">
              <a:rPr lang="en-NZ" sz="900" smtClean="0">
                <a:solidFill>
                  <a:schemeClr val="bg1">
                    <a:lumMod val="65000"/>
                  </a:schemeClr>
                </a:solidFill>
              </a:rPr>
              <a:t>57</a:t>
            </a:fld>
            <a:endParaRPr lang="en-NZ" sz="100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C796E6F0-B7B9-DEF1-4AA3-FAC52DEA38B7}"/>
              </a:ext>
            </a:extLst>
          </p:cNvPr>
          <p:cNvSpPr txBox="1">
            <a:spLocks/>
          </p:cNvSpPr>
          <p:nvPr/>
        </p:nvSpPr>
        <p:spPr>
          <a:xfrm>
            <a:off x="814138" y="1881720"/>
            <a:ext cx="5550448" cy="331152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/>
              <a:t>Participants will be asked to complete exercise workbooks during the exercise.</a:t>
            </a:r>
          </a:p>
          <a:p>
            <a:r>
              <a:rPr lang="en-US" sz="1800"/>
              <a:t>Guidance will be provided by facilitators regarding when to complete each section.  </a:t>
            </a:r>
          </a:p>
          <a:p>
            <a:r>
              <a:rPr lang="en-US" sz="1800"/>
              <a:t>Webinar 2 requires you to complete Phase 1 of this workbook. </a:t>
            </a:r>
          </a:p>
          <a:p>
            <a:r>
              <a:rPr lang="en-US" sz="1800"/>
              <a:t>Throughout the exercise MS Forms will be provided to you for completion. Only one workbook needs to be completed per participating organisation and each workbook will be provided at a specific time during the incident simulation. </a:t>
            </a:r>
          </a:p>
          <a:p>
            <a:r>
              <a:rPr lang="en-US" sz="1800"/>
              <a:t>If you have multiple attendees from your organisation, please consider how you will communicate during the breakout periods to complete the workbook.</a:t>
            </a:r>
          </a:p>
        </p:txBody>
      </p:sp>
      <p:pic>
        <p:nvPicPr>
          <p:cNvPr id="7" name="Picture 6" descr="Closeup of hand pointing to line in book">
            <a:extLst>
              <a:ext uri="{FF2B5EF4-FFF2-40B4-BE49-F238E27FC236}">
                <a16:creationId xmlns:a16="http://schemas.microsoft.com/office/drawing/2014/main" id="{1D6E2B55-2046-E496-4424-C821AEC8C4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238" y="1839410"/>
            <a:ext cx="3805989" cy="2537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08103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0A5F7D-7062-FE88-1412-F1BEF468F2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1A638-7CE9-5EA5-DD58-2E3F1156FA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NZ" sz="4000"/>
              <a:t>Industry Exercise 2025 – Workbook (phase 1)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986DF458-3740-57E9-8130-D992105E36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3117" y="1327295"/>
            <a:ext cx="10917383" cy="430887"/>
          </a:xfrm>
        </p:spPr>
        <p:txBody>
          <a:bodyPr vert="horz" lIns="91440" tIns="45720" rIns="91440" bIns="45720" rtlCol="0" anchor="t">
            <a:sp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NZ" sz="2200" b="1">
                <a:solidFill>
                  <a:schemeClr val="tx1"/>
                </a:solidFill>
              </a:rPr>
              <a:t>2. Exercise Workbook – Phase 1</a:t>
            </a:r>
            <a:endParaRPr lang="en-NZ" sz="2200" b="1">
              <a:solidFill>
                <a:schemeClr val="tx1"/>
              </a:solidFill>
              <a:ea typeface="Calibri Light"/>
              <a:cs typeface="Calibri Light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1E135C0-A3ED-BED7-CD80-30DBCA483D37}"/>
              </a:ext>
            </a:extLst>
          </p:cNvPr>
          <p:cNvSpPr/>
          <p:nvPr/>
        </p:nvSpPr>
        <p:spPr>
          <a:xfrm>
            <a:off x="11714203" y="6441875"/>
            <a:ext cx="288000" cy="2880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2122787B-6636-4E7F-8236-E380763F1545}" type="slidenum">
              <a:rPr lang="en-NZ" sz="900" smtClean="0">
                <a:solidFill>
                  <a:schemeClr val="bg1">
                    <a:lumMod val="65000"/>
                  </a:schemeClr>
                </a:solidFill>
              </a:rPr>
              <a:t>58</a:t>
            </a:fld>
            <a:endParaRPr lang="en-NZ" sz="100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3EC44F-BBB6-8BB8-92AC-32FE08CBE182}"/>
              </a:ext>
            </a:extLst>
          </p:cNvPr>
          <p:cNvSpPr txBox="1">
            <a:spLocks/>
          </p:cNvSpPr>
          <p:nvPr/>
        </p:nvSpPr>
        <p:spPr>
          <a:xfrm>
            <a:off x="703117" y="2713607"/>
            <a:ext cx="4989675" cy="31391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/>
              <a:t>Participants to complete Phase 1 of the workbook by 02 April 2025.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549B-F98F-2975-F8BE-595FB1D80E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9209" y="1475714"/>
            <a:ext cx="4776489" cy="4534937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93101328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AF853A-DD10-F338-A4FE-D5CBBCAD35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1BBCB-505B-2FCE-F2F6-F959E6AEDB3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NZ" sz="4000"/>
              <a:t>Industry Exercise 2025 – Social media simulator 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34E99ED9-C2C6-B48C-07EF-7F68CE36F1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3117" y="1327295"/>
            <a:ext cx="10917383" cy="430887"/>
          </a:xfrm>
        </p:spPr>
        <p:txBody>
          <a:bodyPr vert="horz" lIns="91440" tIns="45720" rIns="91440" bIns="45720" rtlCol="0" anchor="t">
            <a:sp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NZ" sz="2200" b="1">
                <a:solidFill>
                  <a:schemeClr val="tx1"/>
                </a:solidFill>
              </a:rPr>
              <a:t>3. Social Media Simulator</a:t>
            </a:r>
            <a:endParaRPr lang="en-NZ" sz="2200" b="1">
              <a:solidFill>
                <a:schemeClr val="tx1"/>
              </a:solidFill>
              <a:ea typeface="Calibri Light"/>
              <a:cs typeface="Calibri Light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E461910-E23A-A5B0-7AE3-0B46BBEC41B3}"/>
              </a:ext>
            </a:extLst>
          </p:cNvPr>
          <p:cNvSpPr/>
          <p:nvPr/>
        </p:nvSpPr>
        <p:spPr>
          <a:xfrm>
            <a:off x="11714203" y="6441875"/>
            <a:ext cx="288000" cy="2880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2122787B-6636-4E7F-8236-E380763F1545}" type="slidenum">
              <a:rPr lang="en-NZ" sz="900" smtClean="0">
                <a:solidFill>
                  <a:schemeClr val="bg1">
                    <a:lumMod val="65000"/>
                  </a:schemeClr>
                </a:solidFill>
              </a:rPr>
              <a:t>59</a:t>
            </a:fld>
            <a:endParaRPr lang="en-NZ" sz="100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524BA0E9-6109-DF5D-CB0B-1391AF23AA5E}"/>
              </a:ext>
            </a:extLst>
          </p:cNvPr>
          <p:cNvSpPr txBox="1">
            <a:spLocks/>
          </p:cNvSpPr>
          <p:nvPr/>
        </p:nvSpPr>
        <p:spPr>
          <a:xfrm>
            <a:off x="703117" y="2049502"/>
            <a:ext cx="5652836" cy="331152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/>
              <a:t>Simulated mainstream and social media injects will be shared on a Social Media Simulator platform. </a:t>
            </a:r>
          </a:p>
          <a:p>
            <a:r>
              <a:rPr lang="en-US" sz="2000"/>
              <a:t>This is a closed system which simulates media platforms and allows participants to share and respond to content. </a:t>
            </a:r>
          </a:p>
          <a:p>
            <a:r>
              <a:rPr lang="en-US" sz="2000"/>
              <a:t>As part of the exercise, participants will be asked to post examples of your communications to the simulator.</a:t>
            </a:r>
          </a:p>
          <a:p>
            <a:r>
              <a:rPr lang="en-US" sz="2000"/>
              <a:t>Log in details shall be shared ahead of the exercise and a briefing provided at the start of the exercise. </a:t>
            </a:r>
            <a:endParaRPr lang="en-US" sz="160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pic>
        <p:nvPicPr>
          <p:cNvPr id="6" name="Picture 5" descr="Speech bubble with hashtag symbol">
            <a:extLst>
              <a:ext uri="{FF2B5EF4-FFF2-40B4-BE49-F238E27FC236}">
                <a16:creationId xmlns:a16="http://schemas.microsoft.com/office/drawing/2014/main" id="{C0AE460D-8DDA-693C-96C0-B4183A4FFB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191" y="2165348"/>
            <a:ext cx="3808800" cy="23800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49EC0D-2A24-42D7-B3D9-53461B4D39C3}"/>
              </a:ext>
            </a:extLst>
          </p:cNvPr>
          <p:cNvSpPr txBox="1"/>
          <p:nvPr/>
        </p:nvSpPr>
        <p:spPr>
          <a:xfrm>
            <a:off x="3415229" y="5652347"/>
            <a:ext cx="5881448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PLEASE DO NOT POST TO YOUR MEDIA CHANNELS DURING THE EXERCISE</a:t>
            </a:r>
            <a:endParaRPr lang="en-AU" b="1"/>
          </a:p>
        </p:txBody>
      </p:sp>
    </p:spTree>
    <p:extLst>
      <p:ext uri="{BB962C8B-B14F-4D97-AF65-F5344CB8AC3E}">
        <p14:creationId xmlns:p14="http://schemas.microsoft.com/office/powerpoint/2010/main" val="18549810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01B958E-F63B-BB04-554A-0B3C3549A6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2899" y="4997885"/>
            <a:ext cx="7534275" cy="1010896"/>
          </a:xfrm>
        </p:spPr>
        <p:txBody>
          <a:bodyPr>
            <a:normAutofit/>
          </a:bodyPr>
          <a:lstStyle/>
          <a:p>
            <a:r>
              <a:rPr lang="en-US" sz="3600"/>
              <a:t>Rolling outage process recap</a:t>
            </a:r>
            <a:br>
              <a:rPr lang="en-US"/>
            </a:br>
            <a:r>
              <a:rPr lang="en-US" sz="2200" b="0"/>
              <a:t>Dean Eagle, Market Technical Specialist, Transpower</a:t>
            </a:r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283010590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09BB5D-15B9-2A7F-2B30-6178EBC87E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C1474-1CAB-C411-6D14-05E7ED14F3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NZ" sz="4000"/>
              <a:t>Industry Exercise 2025 – Emails / other content 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861032E7-A00E-40DB-5ED5-8C15301976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3117" y="1327295"/>
            <a:ext cx="10917383" cy="430887"/>
          </a:xfrm>
        </p:spPr>
        <p:txBody>
          <a:bodyPr vert="horz" lIns="91440" tIns="45720" rIns="91440" bIns="45720" rtlCol="0" anchor="t">
            <a:sp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NZ" sz="2200" b="1">
                <a:solidFill>
                  <a:schemeClr val="tx1"/>
                </a:solidFill>
                <a:ea typeface="Calibri Light"/>
                <a:cs typeface="Calibri Light"/>
              </a:rPr>
              <a:t>4. Emails / Other Content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97235AF-FC25-5175-9152-7EF3B6652DE6}"/>
              </a:ext>
            </a:extLst>
          </p:cNvPr>
          <p:cNvSpPr/>
          <p:nvPr/>
        </p:nvSpPr>
        <p:spPr>
          <a:xfrm>
            <a:off x="11714203" y="6441875"/>
            <a:ext cx="288000" cy="2880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2122787B-6636-4E7F-8236-E380763F1545}" type="slidenum">
              <a:rPr lang="en-NZ" sz="900" smtClean="0">
                <a:solidFill>
                  <a:schemeClr val="bg1">
                    <a:lumMod val="65000"/>
                  </a:schemeClr>
                </a:solidFill>
              </a:rPr>
              <a:t>60</a:t>
            </a:fld>
            <a:endParaRPr lang="en-NZ" sz="100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80D2C788-CD58-FB17-922B-23EF78B0DAE5}"/>
              </a:ext>
            </a:extLst>
          </p:cNvPr>
          <p:cNvSpPr txBox="1">
            <a:spLocks/>
          </p:cNvSpPr>
          <p:nvPr/>
        </p:nvSpPr>
        <p:spPr>
          <a:xfrm>
            <a:off x="703117" y="1881720"/>
            <a:ext cx="6230352" cy="331152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/>
              <a:t>If you would send emails, perform briefings, or share other content with stakeholders as part of your communications strategy, please send these to the following exercise email address:</a:t>
            </a:r>
          </a:p>
          <a:p>
            <a:pPr lvl="1"/>
            <a:r>
              <a:rPr lang="en-US" sz="2000">
                <a:hlinkClick r:id="rId3"/>
              </a:rPr>
              <a:t>IndustryExercise@transpower.co.nz</a:t>
            </a:r>
            <a:r>
              <a:rPr lang="en-US" sz="2000"/>
              <a:t> </a:t>
            </a:r>
          </a:p>
          <a:p>
            <a:r>
              <a:rPr lang="en-US" sz="2000"/>
              <a:t>Please ensure the subject line includes:</a:t>
            </a:r>
          </a:p>
          <a:p>
            <a:pPr lvl="1"/>
            <a:r>
              <a:rPr lang="en-US" sz="2000"/>
              <a:t>Industry Exercise 2025…</a:t>
            </a:r>
          </a:p>
          <a:p>
            <a:pPr marL="342900" lvl="1" indent="-342900"/>
            <a:r>
              <a:rPr lang="en-US" sz="2000"/>
              <a:t>Please identify all content as:</a:t>
            </a:r>
          </a:p>
          <a:p>
            <a:pPr lvl="1"/>
            <a:r>
              <a:rPr lang="en-US" sz="2000"/>
              <a:t>‘For Exercise Purposes Only’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0E11E3-1984-B7E3-2608-8A411ED3B3D2}"/>
              </a:ext>
            </a:extLst>
          </p:cNvPr>
          <p:cNvSpPr txBox="1"/>
          <p:nvPr/>
        </p:nvSpPr>
        <p:spPr>
          <a:xfrm>
            <a:off x="3155276" y="5530705"/>
            <a:ext cx="5881448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PLEASE DO NOT SEND EMAILS OR OTHER CONTENT TO STAKEHOLDERS DURING THE EXERCISE</a:t>
            </a:r>
            <a:endParaRPr lang="en-AU" b="1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2025C58-F8A2-2033-6CEE-AABF502AD8D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260733" y="2257425"/>
            <a:ext cx="4453470" cy="201706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52330251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CB6505-86CA-40CF-CDD1-1334B22045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8ADB2-1294-9B53-4D68-708C79EF79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NZ" sz="4000"/>
              <a:t>Industry Exercise 2025 – Hot debrief / Survey 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069131DB-B3D1-45D6-B526-0C9B03C3AE4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3117" y="1327295"/>
            <a:ext cx="10917383" cy="430887"/>
          </a:xfrm>
        </p:spPr>
        <p:txBody>
          <a:bodyPr vert="horz" lIns="91440" tIns="45720" rIns="91440" bIns="45720" rtlCol="0" anchor="t">
            <a:sp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NZ" sz="2200" b="1">
                <a:solidFill>
                  <a:schemeClr val="tx1"/>
                </a:solidFill>
                <a:ea typeface="Calibri Light"/>
                <a:cs typeface="Calibri Light"/>
              </a:rPr>
              <a:t>Hot Debrief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324B76D-F967-A963-4BD3-D851F026F939}"/>
              </a:ext>
            </a:extLst>
          </p:cNvPr>
          <p:cNvSpPr/>
          <p:nvPr/>
        </p:nvSpPr>
        <p:spPr>
          <a:xfrm>
            <a:off x="11714203" y="6441875"/>
            <a:ext cx="288000" cy="2880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2122787B-6636-4E7F-8236-E380763F1545}" type="slidenum">
              <a:rPr lang="en-NZ" sz="900" smtClean="0">
                <a:solidFill>
                  <a:schemeClr val="bg1">
                    <a:lumMod val="65000"/>
                  </a:schemeClr>
                </a:solidFill>
              </a:rPr>
              <a:t>61</a:t>
            </a:fld>
            <a:endParaRPr lang="en-NZ" sz="1000">
              <a:solidFill>
                <a:schemeClr val="bg1">
                  <a:lumMod val="65000"/>
                </a:schemeClr>
              </a:solidFill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F0DF5B8F-CB98-CD6B-6C83-BF312A0D029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8449449"/>
              </p:ext>
            </p:extLst>
          </p:nvPr>
        </p:nvGraphicFramePr>
        <p:xfrm>
          <a:off x="1379673" y="1943099"/>
          <a:ext cx="9105848" cy="37130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492691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736455-6752-693F-B0A4-87F7B682E7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39C37-4570-BDCF-3345-C20C0643B1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7840" y="408067"/>
            <a:ext cx="11011087" cy="654482"/>
          </a:xfrm>
        </p:spPr>
        <p:txBody>
          <a:bodyPr anchor="b">
            <a:normAutofit/>
          </a:bodyPr>
          <a:lstStyle/>
          <a:p>
            <a:r>
              <a:rPr lang="en-NZ" sz="4000"/>
              <a:t>Possible exercise interactions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8D2173-9C40-2074-E180-6BD55C7B42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7840" y="1169043"/>
            <a:ext cx="11102295" cy="5280890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NZ" sz="2400">
                <a:solidFill>
                  <a:schemeClr val="tx1"/>
                </a:solidFill>
                <a:cs typeface="Segoe UI"/>
              </a:rPr>
              <a:t>Leading up to and during the exercise:</a:t>
            </a:r>
          </a:p>
          <a:p>
            <a:r>
              <a:rPr lang="en-NZ" sz="2400">
                <a:solidFill>
                  <a:schemeClr val="tx1"/>
                </a:solidFill>
                <a:cs typeface="Segoe UI"/>
              </a:rPr>
              <a:t>Formal Notices (CANs, WRNs, GENs) – emailed to participants</a:t>
            </a:r>
          </a:p>
          <a:p>
            <a:r>
              <a:rPr lang="en-NZ" sz="2400">
                <a:solidFill>
                  <a:schemeClr val="tx1"/>
                </a:solidFill>
                <a:cs typeface="Segoe UI"/>
              </a:rPr>
              <a:t>Media releases – emailed to participants</a:t>
            </a:r>
          </a:p>
          <a:p>
            <a:r>
              <a:rPr lang="en-NZ" sz="2400">
                <a:solidFill>
                  <a:schemeClr val="tx1"/>
                </a:solidFill>
                <a:cs typeface="Segoe UI"/>
              </a:rPr>
              <a:t>Acknowledgement of receipt of information – emailed to participants</a:t>
            </a:r>
          </a:p>
          <a:p>
            <a:r>
              <a:rPr lang="en-NZ" sz="2400">
                <a:solidFill>
                  <a:schemeClr val="tx1"/>
                </a:solidFill>
                <a:cs typeface="Segoe UI"/>
              </a:rPr>
              <a:t>Meeting invites to Industry Briefings – emailed to participants</a:t>
            </a:r>
          </a:p>
          <a:p>
            <a:r>
              <a:rPr lang="en-NZ" sz="2400">
                <a:solidFill>
                  <a:schemeClr val="tx1"/>
                </a:solidFill>
                <a:cs typeface="Segoe UI"/>
              </a:rPr>
              <a:t>Industry Briefings – MS Teams meetings (use existing MS Teams link in main invite)</a:t>
            </a:r>
          </a:p>
          <a:p>
            <a:r>
              <a:rPr lang="en-NZ" sz="2400">
                <a:solidFill>
                  <a:schemeClr val="tx1"/>
                </a:solidFill>
                <a:cs typeface="Segoe UI"/>
              </a:rPr>
              <a:t>Verbal control room communications – as per supplied contact information</a:t>
            </a:r>
          </a:p>
          <a:p>
            <a:r>
              <a:rPr lang="en-NZ" sz="2400">
                <a:solidFill>
                  <a:schemeClr val="tx1"/>
                </a:solidFill>
                <a:cs typeface="Segoe UI"/>
              </a:rPr>
              <a:t>Inter-organisational communications – may be email or verbal, as per supplied contact information</a:t>
            </a:r>
          </a:p>
          <a:p>
            <a:endParaRPr lang="en-NZ" sz="130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NZ" sz="2400" i="1">
                <a:solidFill>
                  <a:schemeClr val="tx1"/>
                </a:solidFill>
                <a:cs typeface="Segoe UI"/>
              </a:rPr>
              <a:t>Note: a list of contacts for the exercise along with other information will be sent the Monday prior, please check your organisational details are correct. Email </a:t>
            </a:r>
            <a:r>
              <a:rPr lang="en-NZ" sz="2400" i="1">
                <a:solidFill>
                  <a:schemeClr val="tx1"/>
                </a:solidFill>
                <a:cs typeface="Segoe UI"/>
                <a:hlinkClick r:id="rId3"/>
              </a:rPr>
              <a:t>IndustryExercise@transpower.co.nz</a:t>
            </a:r>
            <a:r>
              <a:rPr lang="en-NZ" sz="2400" i="1">
                <a:solidFill>
                  <a:schemeClr val="tx1"/>
                </a:solidFill>
                <a:cs typeface="Segoe UI"/>
              </a:rPr>
              <a:t> for any corrections.  </a:t>
            </a:r>
            <a:endParaRPr lang="en-NZ" sz="1300" i="1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NZ" sz="2400" i="1">
                <a:solidFill>
                  <a:schemeClr val="tx1"/>
                </a:solidFill>
                <a:cs typeface="Segoe UI"/>
              </a:rPr>
              <a:t>If you didn’t receive the information pack for this webinar, please email </a:t>
            </a:r>
            <a:r>
              <a:rPr lang="en-NZ" sz="2400" i="1">
                <a:solidFill>
                  <a:schemeClr val="tx1"/>
                </a:solidFill>
                <a:cs typeface="Segoe UI"/>
                <a:hlinkClick r:id="rId3"/>
              </a:rPr>
              <a:t>IndustryExercise@transpower.co.nz</a:t>
            </a:r>
            <a:r>
              <a:rPr lang="en-NZ" sz="2400" i="1">
                <a:solidFill>
                  <a:schemeClr val="tx1"/>
                </a:solidFill>
                <a:cs typeface="Segoe UI"/>
              </a:rPr>
              <a:t> to be added to the exercise distribution list</a:t>
            </a:r>
          </a:p>
        </p:txBody>
      </p:sp>
    </p:spTree>
    <p:extLst>
      <p:ext uri="{BB962C8B-B14F-4D97-AF65-F5344CB8AC3E}">
        <p14:creationId xmlns:p14="http://schemas.microsoft.com/office/powerpoint/2010/main" val="128144802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736455-6752-693F-B0A4-87F7B682E7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39C37-4570-BDCF-3345-C20C0643B1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7840" y="408066"/>
            <a:ext cx="11011087" cy="702277"/>
          </a:xfrm>
        </p:spPr>
        <p:txBody>
          <a:bodyPr anchor="b">
            <a:normAutofit/>
          </a:bodyPr>
          <a:lstStyle/>
          <a:p>
            <a:r>
              <a:rPr lang="en-NZ" sz="4000"/>
              <a:t>Exercise communication protocols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8D2173-9C40-2074-E180-6BD55C7B42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7840" y="1313184"/>
            <a:ext cx="11102295" cy="4646892"/>
          </a:xfrm>
        </p:spPr>
        <p:txBody>
          <a:bodyPr>
            <a:normAutofit fontScale="92500" lnSpcReduction="10000"/>
          </a:bodyPr>
          <a:lstStyle/>
          <a:p>
            <a:r>
              <a:rPr lang="en-NZ" sz="2400">
                <a:solidFill>
                  <a:schemeClr val="tx1"/>
                </a:solidFill>
              </a:rPr>
              <a:t>Please start all conversations – even with other participants – with “Industry Exercise 2025” and include the phrase in the subject line of any emails or to start text messages or other communications. </a:t>
            </a:r>
          </a:p>
          <a:p>
            <a:r>
              <a:rPr lang="en-NZ" sz="2400">
                <a:solidFill>
                  <a:schemeClr val="tx1"/>
                </a:solidFill>
              </a:rPr>
              <a:t>All notices and other instructions for the exercise will come from this </a:t>
            </a:r>
            <a:r>
              <a:rPr lang="en-NZ" sz="240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Industryexercise@Transpower.co.nz</a:t>
            </a:r>
            <a:r>
              <a:rPr lang="en-NZ" sz="2400">
                <a:solidFill>
                  <a:srgbClr val="0070C0"/>
                </a:solidFill>
              </a:rPr>
              <a:t> </a:t>
            </a:r>
            <a:r>
              <a:rPr lang="en-NZ" sz="2400">
                <a:solidFill>
                  <a:schemeClr val="tx1"/>
                </a:solidFill>
              </a:rPr>
              <a:t>email address.  </a:t>
            </a:r>
          </a:p>
          <a:p>
            <a:r>
              <a:rPr lang="en-NZ" sz="2400">
                <a:solidFill>
                  <a:schemeClr val="tx1"/>
                </a:solidFill>
              </a:rPr>
              <a:t>Note that our control centres will be using their normal email addresses for any real-world communications. This means that you should treat anything as real coming from our control centres that is not headed “Industry Exercise 2025”. </a:t>
            </a:r>
          </a:p>
          <a:p>
            <a:r>
              <a:rPr lang="en-NZ" sz="2400">
                <a:solidFill>
                  <a:schemeClr val="tx1"/>
                </a:solidFill>
              </a:rPr>
              <a:t>If Transpower participants in the exercise need to contact any other participants regarding a real-world event, they will begin the communication with “No duff”. Please do the same if contacting a Transpower participant or any other participant about a real-world event during the exercise. </a:t>
            </a:r>
          </a:p>
          <a:p>
            <a:r>
              <a:rPr lang="en-NZ" sz="2400">
                <a:solidFill>
                  <a:schemeClr val="tx1"/>
                </a:solidFill>
              </a:rPr>
              <a:t>If we need to cancel the exercise at any point we will email all participants with the subject line “No duff – Industry Exercise 2025 is cancelled”. </a:t>
            </a:r>
          </a:p>
          <a:p>
            <a:pPr marL="0" indent="0">
              <a:buNone/>
            </a:pPr>
            <a:endParaRPr lang="en-NZ" sz="1800" b="1"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417406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0EEC6D-7181-CD13-116E-72FB89539C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64448A63-5815-F358-FE3A-70911919F3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28744" y="2589796"/>
            <a:ext cx="4134512" cy="1650708"/>
          </a:xfrm>
        </p:spPr>
        <p:txBody>
          <a:bodyPr/>
          <a:lstStyle/>
          <a:p>
            <a:pPr marL="0" indent="0" algn="ctr">
              <a:buNone/>
            </a:pPr>
            <a:r>
              <a:rPr lang="en-US" sz="4000" b="1">
                <a:solidFill>
                  <a:srgbClr val="00A3DB"/>
                </a:solidFill>
                <a:latin typeface="+mn-lt"/>
              </a:rPr>
              <a:t>Any questions</a:t>
            </a:r>
          </a:p>
          <a:p>
            <a:pPr marL="0" indent="0" algn="ctr">
              <a:buNone/>
            </a:pPr>
            <a:endParaRPr lang="en-US" sz="3200" b="1">
              <a:solidFill>
                <a:schemeClr val="tx1"/>
              </a:solidFill>
              <a:latin typeface="+mn-lt"/>
            </a:endParaRPr>
          </a:p>
          <a:p>
            <a:pPr marL="0" indent="0" algn="ctr">
              <a:buNone/>
            </a:pPr>
            <a:r>
              <a:rPr lang="en-US" sz="2200">
                <a:solidFill>
                  <a:schemeClr val="tx1"/>
                </a:solidFill>
                <a:latin typeface="+mn-lt"/>
              </a:rPr>
              <a:t>Please raise your hand 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15BEB50-263B-230D-1363-4097C13A3CDF}"/>
              </a:ext>
            </a:extLst>
          </p:cNvPr>
          <p:cNvSpPr/>
          <p:nvPr/>
        </p:nvSpPr>
        <p:spPr>
          <a:xfrm>
            <a:off x="11714203" y="6441875"/>
            <a:ext cx="288000" cy="2880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2122787B-6636-4E7F-8236-E380763F1545}" type="slidenum">
              <a:rPr lang="en-NZ" sz="900" smtClean="0">
                <a:solidFill>
                  <a:schemeClr val="bg1">
                    <a:lumMod val="65000"/>
                  </a:schemeClr>
                </a:solidFill>
              </a:rPr>
              <a:t>64</a:t>
            </a:fld>
            <a:endParaRPr lang="en-NZ" sz="100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6563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">
            <a:extLst>
              <a:ext uri="{FF2B5EF4-FFF2-40B4-BE49-F238E27FC236}">
                <a16:creationId xmlns:a16="http://schemas.microsoft.com/office/drawing/2014/main" id="{1BD8A680-9DB3-83EC-3479-BA5740AE59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0226" y="4951379"/>
            <a:ext cx="10658475" cy="1316806"/>
          </a:xfrm>
        </p:spPr>
        <p:txBody>
          <a:bodyPr>
            <a:normAutofit/>
          </a:bodyPr>
          <a:lstStyle/>
          <a:p>
            <a:r>
              <a:rPr lang="en-NZ" sz="3600"/>
              <a:t>Crisis Communications</a:t>
            </a:r>
            <a:br>
              <a:rPr lang="en-NZ"/>
            </a:br>
            <a:r>
              <a:rPr lang="en-NZ" sz="2200" b="0"/>
              <a:t>Tim Archer, Head of Communications, </a:t>
            </a:r>
            <a:r>
              <a:rPr lang="en-NZ" sz="2200" b="0" err="1"/>
              <a:t>RiskLogic</a:t>
            </a:r>
            <a:endParaRPr lang="en-NZ" sz="2200" b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8634B5-DF51-D1A7-3151-6D543B2E88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435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26019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357A0D-5800-0D4D-F8CC-935012042E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">
            <a:extLst>
              <a:ext uri="{FF2B5EF4-FFF2-40B4-BE49-F238E27FC236}">
                <a16:creationId xmlns:a16="http://schemas.microsoft.com/office/drawing/2014/main" id="{20A71953-4ABF-691D-8679-D1BF1BEAFC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0226" y="4951379"/>
            <a:ext cx="10658475" cy="1316806"/>
          </a:xfrm>
        </p:spPr>
        <p:txBody>
          <a:bodyPr>
            <a:normAutofit/>
          </a:bodyPr>
          <a:lstStyle/>
          <a:p>
            <a:r>
              <a:rPr lang="en-NZ" sz="3600"/>
              <a:t>Crisis Communications</a:t>
            </a:r>
            <a:br>
              <a:rPr lang="en-NZ"/>
            </a:br>
            <a:r>
              <a:rPr lang="en-NZ" sz="2200" b="0"/>
              <a:t>Tim Archer, Head of Communications, </a:t>
            </a:r>
            <a:r>
              <a:rPr lang="en-NZ" sz="2200" b="0" err="1"/>
              <a:t>RiskLogic</a:t>
            </a:r>
            <a:endParaRPr lang="en-NZ" sz="2200" b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DCC891-36C9-2807-CB9C-32322FCB19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2" y="0"/>
            <a:ext cx="121888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66484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565138-3A43-DF03-2093-85096D0143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">
            <a:extLst>
              <a:ext uri="{FF2B5EF4-FFF2-40B4-BE49-F238E27FC236}">
                <a16:creationId xmlns:a16="http://schemas.microsoft.com/office/drawing/2014/main" id="{C6314553-D9E3-9835-F264-05F886EA4D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0226" y="4951379"/>
            <a:ext cx="10658475" cy="1316806"/>
          </a:xfrm>
        </p:spPr>
        <p:txBody>
          <a:bodyPr>
            <a:normAutofit/>
          </a:bodyPr>
          <a:lstStyle/>
          <a:p>
            <a:r>
              <a:rPr lang="en-NZ" sz="3600"/>
              <a:t>Crisis Communications</a:t>
            </a:r>
            <a:br>
              <a:rPr lang="en-NZ"/>
            </a:br>
            <a:r>
              <a:rPr lang="en-NZ" sz="2200" b="0"/>
              <a:t>Tim Archer, Head of Communications, </a:t>
            </a:r>
            <a:r>
              <a:rPr lang="en-NZ" sz="2200" b="0" err="1"/>
              <a:t>RiskLogic</a:t>
            </a:r>
            <a:endParaRPr lang="en-NZ" sz="2200" b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D90A47-9AED-CC08-555D-B83D09E6A1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" y="4762"/>
            <a:ext cx="12172950" cy="68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18425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CC0402-2983-6F9D-28B2-0539D83467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">
            <a:extLst>
              <a:ext uri="{FF2B5EF4-FFF2-40B4-BE49-F238E27FC236}">
                <a16:creationId xmlns:a16="http://schemas.microsoft.com/office/drawing/2014/main" id="{15A3389A-FD77-6585-CCC2-99FEB7F98D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0226" y="4951379"/>
            <a:ext cx="10658475" cy="1316806"/>
          </a:xfrm>
        </p:spPr>
        <p:txBody>
          <a:bodyPr>
            <a:normAutofit/>
          </a:bodyPr>
          <a:lstStyle/>
          <a:p>
            <a:r>
              <a:rPr lang="en-NZ" sz="3600"/>
              <a:t>Crisis Communications</a:t>
            </a:r>
            <a:br>
              <a:rPr lang="en-NZ"/>
            </a:br>
            <a:r>
              <a:rPr lang="en-NZ" sz="2200" b="0"/>
              <a:t>Tim Archer, Head of Communications, </a:t>
            </a:r>
            <a:r>
              <a:rPr lang="en-NZ" sz="2200" b="0" err="1"/>
              <a:t>RiskLogic</a:t>
            </a:r>
            <a:endParaRPr lang="en-NZ" sz="2200" b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2C65E3-8255-06CA-CB26-DA53639506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" y="19050"/>
            <a:ext cx="12172950" cy="68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77770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E6671A-13A9-7C76-98D8-1E39755C5B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">
            <a:extLst>
              <a:ext uri="{FF2B5EF4-FFF2-40B4-BE49-F238E27FC236}">
                <a16:creationId xmlns:a16="http://schemas.microsoft.com/office/drawing/2014/main" id="{9E65A352-1DA2-D19B-8E33-73292E9F4F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0226" y="4951379"/>
            <a:ext cx="10658475" cy="1316806"/>
          </a:xfrm>
        </p:spPr>
        <p:txBody>
          <a:bodyPr>
            <a:normAutofit/>
          </a:bodyPr>
          <a:lstStyle/>
          <a:p>
            <a:r>
              <a:rPr lang="en-NZ" sz="3600"/>
              <a:t>Crisis Communications</a:t>
            </a:r>
            <a:br>
              <a:rPr lang="en-NZ"/>
            </a:br>
            <a:r>
              <a:rPr lang="en-NZ" sz="2200" b="0"/>
              <a:t>Tim Archer, Head of Communications, </a:t>
            </a:r>
            <a:r>
              <a:rPr lang="en-NZ" sz="2200" b="0" err="1"/>
              <a:t>RiskLogic</a:t>
            </a:r>
            <a:endParaRPr lang="en-NZ" sz="2200" b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55F478-9428-83D1-5EA8-C2969EBDD2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435"/>
            <a:ext cx="12192000" cy="684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0749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610E0-4B46-4FCF-6146-99EA7CEE4D8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Recap on the process</a:t>
            </a:r>
            <a:endParaRPr lang="en-US" sz="4000" b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42F90B9-0C67-2ED0-1054-3ABB87B663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3117" y="1504827"/>
            <a:ext cx="8999683" cy="910506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</a:pPr>
            <a:r>
              <a:rPr lang="en-NZ" sz="2200">
                <a:solidFill>
                  <a:schemeClr val="tx1"/>
                </a:solidFill>
              </a:rPr>
              <a:t>Scenario – very dry hydro lakes – shortage of electricity supply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</a:pPr>
            <a:r>
              <a:rPr lang="en-NZ" sz="2200">
                <a:solidFill>
                  <a:schemeClr val="tx1"/>
                </a:solidFill>
              </a:rPr>
              <a:t>Timeline and notifications 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BB926A6-29DD-E6F7-3387-4511D2BC1A72}"/>
              </a:ext>
            </a:extLst>
          </p:cNvPr>
          <p:cNvSpPr/>
          <p:nvPr/>
        </p:nvSpPr>
        <p:spPr>
          <a:xfrm>
            <a:off x="11714203" y="6441875"/>
            <a:ext cx="288000" cy="2880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2122787B-6636-4E7F-8236-E380763F1545}" type="slidenum">
              <a:rPr lang="en-NZ" sz="900" smtClean="0">
                <a:solidFill>
                  <a:schemeClr val="bg1">
                    <a:lumMod val="65000"/>
                  </a:schemeClr>
                </a:solidFill>
              </a:rPr>
              <a:t>7</a:t>
            </a:fld>
            <a:endParaRPr lang="en-NZ" sz="100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15B2F2-514A-48AD-9B95-593D8995FE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9200" y="2334217"/>
            <a:ext cx="7915275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05069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451511-AD35-36F7-6BC1-800FBD34CB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">
            <a:extLst>
              <a:ext uri="{FF2B5EF4-FFF2-40B4-BE49-F238E27FC236}">
                <a16:creationId xmlns:a16="http://schemas.microsoft.com/office/drawing/2014/main" id="{1B364B5F-232A-84FB-BA5F-E4DA9DBD5B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0226" y="4951379"/>
            <a:ext cx="10658475" cy="1316806"/>
          </a:xfrm>
        </p:spPr>
        <p:txBody>
          <a:bodyPr>
            <a:normAutofit/>
          </a:bodyPr>
          <a:lstStyle/>
          <a:p>
            <a:r>
              <a:rPr lang="en-NZ" sz="3600"/>
              <a:t>Crisis Communications</a:t>
            </a:r>
            <a:br>
              <a:rPr lang="en-NZ"/>
            </a:br>
            <a:r>
              <a:rPr lang="en-NZ" sz="2200" b="0"/>
              <a:t>Tim Archer, Head of Communications, </a:t>
            </a:r>
            <a:r>
              <a:rPr lang="en-NZ" sz="2200" b="0" err="1"/>
              <a:t>RiskLogic</a:t>
            </a:r>
            <a:endParaRPr lang="en-NZ" sz="2200" b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D896F9-EE99-6633-A255-166DA26B91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424" y="0"/>
            <a:ext cx="12239424" cy="683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17617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7A0F06-1008-8971-729C-7169B82626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">
            <a:extLst>
              <a:ext uri="{FF2B5EF4-FFF2-40B4-BE49-F238E27FC236}">
                <a16:creationId xmlns:a16="http://schemas.microsoft.com/office/drawing/2014/main" id="{C41FAACF-A8CB-2154-3134-DC5E20D539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0226" y="4951379"/>
            <a:ext cx="10658475" cy="1316806"/>
          </a:xfrm>
        </p:spPr>
        <p:txBody>
          <a:bodyPr>
            <a:normAutofit/>
          </a:bodyPr>
          <a:lstStyle/>
          <a:p>
            <a:r>
              <a:rPr lang="en-NZ" sz="3600"/>
              <a:t>Crisis Communications</a:t>
            </a:r>
            <a:br>
              <a:rPr lang="en-NZ"/>
            </a:br>
            <a:r>
              <a:rPr lang="en-NZ" sz="2200" b="0"/>
              <a:t>Tim Archer, Head of Communications, </a:t>
            </a:r>
            <a:r>
              <a:rPr lang="en-NZ" sz="2200" b="0" err="1"/>
              <a:t>RiskLogic</a:t>
            </a:r>
            <a:endParaRPr lang="en-NZ" sz="2200" b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1D3EF0-2F81-B64A-28DF-749DD54159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9" y="0"/>
            <a:ext cx="121846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2868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176CEA-8CD9-BA06-4EA9-6D08090929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">
            <a:extLst>
              <a:ext uri="{FF2B5EF4-FFF2-40B4-BE49-F238E27FC236}">
                <a16:creationId xmlns:a16="http://schemas.microsoft.com/office/drawing/2014/main" id="{3E67D257-266E-4C37-53EC-956D144119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0226" y="4951379"/>
            <a:ext cx="10658475" cy="1316806"/>
          </a:xfrm>
        </p:spPr>
        <p:txBody>
          <a:bodyPr>
            <a:normAutofit/>
          </a:bodyPr>
          <a:lstStyle/>
          <a:p>
            <a:r>
              <a:rPr lang="en-NZ" sz="3600"/>
              <a:t>Crisis Communications</a:t>
            </a:r>
            <a:br>
              <a:rPr lang="en-NZ"/>
            </a:br>
            <a:r>
              <a:rPr lang="en-NZ" sz="2200" b="0"/>
              <a:t>Tim Archer, Head of Communications, </a:t>
            </a:r>
            <a:r>
              <a:rPr lang="en-NZ" sz="2200" b="0" err="1"/>
              <a:t>RiskLogic</a:t>
            </a:r>
            <a:endParaRPr lang="en-NZ" sz="2200" b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F9EBFD-CC8C-64E0-C221-6370A3E32E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" y="14287"/>
            <a:ext cx="12172950" cy="682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47028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4FB59B-07C0-E39D-F7D4-505F3E1A49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">
            <a:extLst>
              <a:ext uri="{FF2B5EF4-FFF2-40B4-BE49-F238E27FC236}">
                <a16:creationId xmlns:a16="http://schemas.microsoft.com/office/drawing/2014/main" id="{7784D670-E29E-9A8D-1F67-C0BE0110FF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0226" y="4951379"/>
            <a:ext cx="10658475" cy="1316806"/>
          </a:xfrm>
        </p:spPr>
        <p:txBody>
          <a:bodyPr>
            <a:normAutofit/>
          </a:bodyPr>
          <a:lstStyle/>
          <a:p>
            <a:r>
              <a:rPr lang="en-NZ" sz="3600"/>
              <a:t>Crisis Communications</a:t>
            </a:r>
            <a:br>
              <a:rPr lang="en-NZ"/>
            </a:br>
            <a:r>
              <a:rPr lang="en-NZ" sz="2200" b="0"/>
              <a:t>Tim Archer, Head of Communications, </a:t>
            </a:r>
            <a:r>
              <a:rPr lang="en-NZ" sz="2200" b="0" err="1"/>
              <a:t>RiskLogic</a:t>
            </a:r>
            <a:endParaRPr lang="en-NZ" sz="2200" b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B0634A-EAE6-F4AE-C508-B57CEAECC2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" y="23812"/>
            <a:ext cx="12172950" cy="681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09735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A13D429-F5D8-EB1C-B533-9B8C5375B4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636" r="4809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1BD8A680-9DB3-83EC-3479-BA5740AE59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0226" y="4951379"/>
            <a:ext cx="10658475" cy="1316806"/>
          </a:xfrm>
        </p:spPr>
        <p:txBody>
          <a:bodyPr>
            <a:normAutofit/>
          </a:bodyPr>
          <a:lstStyle/>
          <a:p>
            <a:r>
              <a:rPr lang="en-NZ" sz="3600"/>
              <a:t>Crisis Communications</a:t>
            </a:r>
            <a:br>
              <a:rPr lang="en-NZ"/>
            </a:br>
            <a:r>
              <a:rPr lang="en-NZ" sz="2200" b="0"/>
              <a:t>Tim Archer, Head of Communications, </a:t>
            </a:r>
            <a:r>
              <a:rPr lang="en-NZ" sz="2200" b="0" err="1"/>
              <a:t>RiskLogic</a:t>
            </a:r>
            <a:endParaRPr lang="en-NZ" sz="2200" b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9131C2-7E2A-7DDF-5B15-A725AA48BC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25" y="42862"/>
            <a:ext cx="12096750" cy="677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31826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B2C4DC-ECEF-FFB8-2503-37C3E02F39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5D79EA7-2E22-4B47-7885-C28186B901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4" y="5104968"/>
            <a:ext cx="10658475" cy="1232770"/>
          </a:xfrm>
        </p:spPr>
        <p:txBody>
          <a:bodyPr>
            <a:normAutofit fontScale="90000"/>
          </a:bodyPr>
          <a:lstStyle/>
          <a:p>
            <a:r>
              <a:rPr lang="en-NZ"/>
              <a:t>Final wrap up, Close</a:t>
            </a:r>
            <a:br>
              <a:rPr lang="en-NZ"/>
            </a:br>
            <a:r>
              <a:rPr lang="en-NZ" sz="2400" b="0"/>
              <a:t>Matt Copland, Head of Grid &amp; Systems Operations Manager, Transpower</a:t>
            </a:r>
            <a:br>
              <a:rPr lang="en-NZ" sz="2400" b="0"/>
            </a:br>
            <a:endParaRPr lang="en-NZ" sz="2400" b="0"/>
          </a:p>
        </p:txBody>
      </p:sp>
    </p:spTree>
    <p:extLst>
      <p:ext uri="{BB962C8B-B14F-4D97-AF65-F5344CB8AC3E}">
        <p14:creationId xmlns:p14="http://schemas.microsoft.com/office/powerpoint/2010/main" val="285638782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3D2D7F-43CF-67DA-4F09-05C7AC3D4D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BFA80-23AD-D658-64EB-6A2B93694B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Information required by 2 April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F23F2D4-A718-7B95-72EC-C3FE7327565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3117" y="1504828"/>
            <a:ext cx="10917383" cy="4801314"/>
          </a:xfrm>
        </p:spPr>
        <p:txBody>
          <a:bodyPr vert="horz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AU" sz="2200" b="1">
                <a:solidFill>
                  <a:schemeClr val="tx1"/>
                </a:solidFill>
              </a:rPr>
              <a:t>Lines companies and direct connects</a:t>
            </a:r>
            <a:r>
              <a:rPr lang="en-AU" sz="2200">
                <a:solidFill>
                  <a:schemeClr val="tx1"/>
                </a:solidFill>
              </a:rPr>
              <a:t> should acknowledge receipt of direction to reduce consumption and savings targets by COB tomorrow</a:t>
            </a:r>
            <a:endParaRPr lang="en-AU" sz="200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en-AU" sz="60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AU" sz="2200">
                <a:solidFill>
                  <a:schemeClr val="tx1"/>
                </a:solidFill>
              </a:rPr>
              <a:t>Please provide the following information by 2 April 2025: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AU" sz="2200" b="1">
                <a:solidFill>
                  <a:schemeClr val="tx1"/>
                </a:solidFill>
              </a:rPr>
              <a:t>Lines companies and direct connects</a:t>
            </a:r>
            <a:r>
              <a:rPr lang="en-AU" sz="2200">
                <a:solidFill>
                  <a:schemeClr val="tx1"/>
                </a:solidFill>
              </a:rPr>
              <a:t> should submit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AU" sz="2200">
                <a:solidFill>
                  <a:schemeClr val="tx1"/>
                </a:solidFill>
              </a:rPr>
              <a:t>forecast demand reductions and/or outage schedules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AU" sz="2200">
                <a:solidFill>
                  <a:schemeClr val="tx1"/>
                </a:solidFill>
              </a:rPr>
              <a:t>send the information to </a:t>
            </a:r>
            <a:r>
              <a:rPr lang="en-AU" sz="220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IndustryExercise@transpower.co.nz</a:t>
            </a:r>
            <a:r>
              <a:rPr lang="en-AU" sz="2200">
                <a:solidFill>
                  <a:schemeClr val="tx1"/>
                </a:solidFill>
              </a:rPr>
              <a:t> 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AU" sz="2200">
                <a:solidFill>
                  <a:schemeClr val="tx1"/>
                </a:solidFill>
              </a:rPr>
              <a:t>EIEP5A or another method to advise retailers of affected ICPs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AU" sz="2200">
                <a:solidFill>
                  <a:schemeClr val="tx1"/>
                </a:solidFill>
              </a:rPr>
              <a:t>Upload to SharePoint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NZ" sz="2200" b="1">
                <a:solidFill>
                  <a:schemeClr val="tx1"/>
                </a:solidFill>
              </a:rPr>
              <a:t>Retailers, lines companies, and direct connects</a:t>
            </a:r>
            <a:r>
              <a:rPr lang="en-NZ" sz="2200">
                <a:solidFill>
                  <a:schemeClr val="tx1"/>
                </a:solidFill>
              </a:rPr>
              <a:t> should submit their completed phase 1 workbooks.</a:t>
            </a:r>
            <a:endParaRPr lang="en-NZ" sz="2200" b="1">
              <a:solidFill>
                <a:schemeClr val="tx1"/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F5AD1EA-23A0-DAF8-5084-B9AC7C6569C8}"/>
              </a:ext>
            </a:extLst>
          </p:cNvPr>
          <p:cNvSpPr/>
          <p:nvPr/>
        </p:nvSpPr>
        <p:spPr>
          <a:xfrm>
            <a:off x="11714203" y="6441875"/>
            <a:ext cx="288000" cy="2880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2122787B-6636-4E7F-8236-E380763F1545}" type="slidenum">
              <a:rPr lang="en-NZ" sz="900" smtClean="0">
                <a:solidFill>
                  <a:schemeClr val="bg1">
                    <a:lumMod val="65000"/>
                  </a:schemeClr>
                </a:solidFill>
              </a:rPr>
              <a:t>76</a:t>
            </a:fld>
            <a:endParaRPr lang="en-NZ" sz="100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16580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B8F016-98FC-26AC-543C-58A3FF8185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6F411-F46B-D591-9D23-16E9A75B3F0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Wrap up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99511E3-99E2-6EB5-98D3-E87A1849A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3117" y="1504828"/>
            <a:ext cx="10917383" cy="4708981"/>
          </a:xfrm>
        </p:spPr>
        <p:txBody>
          <a:bodyPr vert="horz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AU" sz="2200">
                <a:solidFill>
                  <a:schemeClr val="tx1"/>
                </a:solidFill>
              </a:rPr>
              <a:t>Industry Exercise (9 April, 9:30 – 15:00) – Join the MS Teams invite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AU" sz="2200">
                <a:solidFill>
                  <a:schemeClr val="tx1"/>
                </a:solidFill>
              </a:rPr>
              <a:t>A copy of today’s slide deck along with a recording of the webinar will be uploaded to the Transpower website, along with Q&amp;As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AU" sz="2200">
                <a:solidFill>
                  <a:schemeClr val="tx1"/>
                </a:solidFill>
              </a:rPr>
              <a:t>Any queries about today’s webinar please email </a:t>
            </a:r>
            <a:r>
              <a:rPr lang="en-AU" sz="220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IndustryExercise@transpower.co.nz</a:t>
            </a:r>
            <a:r>
              <a:rPr lang="en-AU" sz="2200">
                <a:solidFill>
                  <a:schemeClr val="tx1"/>
                </a:solidFill>
              </a:rPr>
              <a:t> 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NZ" sz="2200">
                <a:solidFill>
                  <a:schemeClr val="tx1"/>
                </a:solidFill>
              </a:rPr>
              <a:t>You will be provided with: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NZ" sz="2200">
                <a:solidFill>
                  <a:schemeClr val="tx1"/>
                </a:solidFill>
              </a:rPr>
              <a:t>a set of instructions on how to use the </a:t>
            </a:r>
            <a:r>
              <a:rPr lang="en-NZ" sz="2200" err="1">
                <a:solidFill>
                  <a:schemeClr val="tx1"/>
                </a:solidFill>
              </a:rPr>
              <a:t>RiskLogic</a:t>
            </a:r>
            <a:r>
              <a:rPr lang="en-NZ" sz="2200">
                <a:solidFill>
                  <a:schemeClr val="tx1"/>
                </a:solidFill>
              </a:rPr>
              <a:t> simulator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NZ" sz="2200">
                <a:solidFill>
                  <a:schemeClr val="tx1"/>
                </a:solidFill>
              </a:rPr>
              <a:t>contact information for exercise participants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NZ" sz="2200">
                <a:solidFill>
                  <a:schemeClr val="tx1"/>
                </a:solidFill>
              </a:rPr>
              <a:t>additional workbook phases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NZ" sz="2200">
                <a:solidFill>
                  <a:schemeClr val="tx1"/>
                </a:solidFill>
              </a:rPr>
              <a:t>access to a SharePoint site to upload and view completed EIEP5A files</a:t>
            </a:r>
          </a:p>
          <a:p>
            <a:pPr marL="352425" indent="-3429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NZ" sz="2200">
                <a:solidFill>
                  <a:schemeClr val="tx1"/>
                </a:solidFill>
              </a:rPr>
              <a:t>Please read and follow any instructions provided.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FF277A2-810B-C611-DFF1-1E3289EBA002}"/>
              </a:ext>
            </a:extLst>
          </p:cNvPr>
          <p:cNvSpPr/>
          <p:nvPr/>
        </p:nvSpPr>
        <p:spPr>
          <a:xfrm>
            <a:off x="11714203" y="6441875"/>
            <a:ext cx="288000" cy="2880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2122787B-6636-4E7F-8236-E380763F1545}" type="slidenum">
              <a:rPr lang="en-NZ" sz="900" smtClean="0">
                <a:solidFill>
                  <a:schemeClr val="bg1">
                    <a:lumMod val="65000"/>
                  </a:schemeClr>
                </a:solidFill>
              </a:rPr>
              <a:t>77</a:t>
            </a:fld>
            <a:endParaRPr lang="en-NZ" sz="100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39155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685862-C672-491B-B24F-DA6C4D84B9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726" y="0"/>
            <a:ext cx="95245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14279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28BA6C-9A25-8E43-9688-362CF4567FD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5305254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C43FBA-ED2C-06E4-D07F-125EBB52D8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746FA-98D3-802B-0B3E-67B591DD796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An overview of the process</a:t>
            </a:r>
            <a:endParaRPr lang="en-US" sz="4000" b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EC56E15-F96E-CB5C-5F69-EBF9973BBC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3117" y="1504828"/>
            <a:ext cx="10917383" cy="430887"/>
          </a:xfrm>
        </p:spPr>
        <p:txBody>
          <a:bodyPr vert="horz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200">
                <a:solidFill>
                  <a:schemeClr val="tx1"/>
                </a:solidFill>
              </a:rPr>
              <a:t>Possible Timeline</a:t>
            </a:r>
            <a:endParaRPr lang="en-NZ">
              <a:ea typeface="Calibri Light" panose="020F0302020204030204"/>
              <a:cs typeface="Calibri Light" panose="020F0302020204030204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25D3A4B-0E4C-76E5-783A-7983EAE254E4}"/>
              </a:ext>
            </a:extLst>
          </p:cNvPr>
          <p:cNvSpPr/>
          <p:nvPr/>
        </p:nvSpPr>
        <p:spPr>
          <a:xfrm>
            <a:off x="11714203" y="6441875"/>
            <a:ext cx="288000" cy="288000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2122787B-6636-4E7F-8236-E380763F1545}" type="slidenum">
              <a:rPr lang="en-NZ" sz="900" smtClean="0">
                <a:solidFill>
                  <a:schemeClr val="bg1">
                    <a:lumMod val="65000"/>
                  </a:schemeClr>
                </a:solidFill>
              </a:rPr>
              <a:t>8</a:t>
            </a:fld>
            <a:endParaRPr lang="en-NZ" sz="100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C30DFB1-77F6-406B-7F5F-7A676B8CF2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16502"/>
            <a:ext cx="12192000" cy="162499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D70EBEB-A58F-3AF3-8B9B-A77ACC12F3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53" y="2236786"/>
            <a:ext cx="11903349" cy="200861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3522CEC-372A-F47C-40CD-933C27B488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091701"/>
            <a:ext cx="12192000" cy="52942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708279-6D5D-D983-EB87-8315CD90F5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08" y="2021299"/>
            <a:ext cx="12192000" cy="49696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63E76A-EC8E-8051-13B8-DC56936F00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012132"/>
            <a:ext cx="12192000" cy="53737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8590E76-694E-6074-4A33-91D5F881B6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817091"/>
            <a:ext cx="12192000" cy="53781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D25B304-632C-C25E-02E0-8E1CD99A07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969313"/>
            <a:ext cx="12192000" cy="528789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AA5630F-66B7-777F-6026-8A5EA8E2645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45473" y="2087937"/>
            <a:ext cx="12192000" cy="582488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B01A764-495C-FE46-7713-0502940864D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2057044"/>
            <a:ext cx="12192000" cy="5431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971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AE399-3363-6AF2-4EE0-7953A1EF99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/>
              <a:t>Notification timeline</a:t>
            </a:r>
            <a:endParaRPr lang="en-NZ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7E18AB2-DFF7-1042-EE70-F11EDAA86B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0966085"/>
              </p:ext>
            </p:extLst>
          </p:nvPr>
        </p:nvGraphicFramePr>
        <p:xfrm>
          <a:off x="970961" y="1536569"/>
          <a:ext cx="10137306" cy="4921129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1689551">
                  <a:extLst>
                    <a:ext uri="{9D8B030D-6E8A-4147-A177-3AD203B41FA5}">
                      <a16:colId xmlns:a16="http://schemas.microsoft.com/office/drawing/2014/main" val="1046562211"/>
                    </a:ext>
                  </a:extLst>
                </a:gridCol>
                <a:gridCol w="1689551">
                  <a:extLst>
                    <a:ext uri="{9D8B030D-6E8A-4147-A177-3AD203B41FA5}">
                      <a16:colId xmlns:a16="http://schemas.microsoft.com/office/drawing/2014/main" val="3717178310"/>
                    </a:ext>
                  </a:extLst>
                </a:gridCol>
                <a:gridCol w="1689551">
                  <a:extLst>
                    <a:ext uri="{9D8B030D-6E8A-4147-A177-3AD203B41FA5}">
                      <a16:colId xmlns:a16="http://schemas.microsoft.com/office/drawing/2014/main" val="1853406042"/>
                    </a:ext>
                  </a:extLst>
                </a:gridCol>
                <a:gridCol w="1689551">
                  <a:extLst>
                    <a:ext uri="{9D8B030D-6E8A-4147-A177-3AD203B41FA5}">
                      <a16:colId xmlns:a16="http://schemas.microsoft.com/office/drawing/2014/main" val="2119495995"/>
                    </a:ext>
                  </a:extLst>
                </a:gridCol>
                <a:gridCol w="1689551">
                  <a:extLst>
                    <a:ext uri="{9D8B030D-6E8A-4147-A177-3AD203B41FA5}">
                      <a16:colId xmlns:a16="http://schemas.microsoft.com/office/drawing/2014/main" val="450559667"/>
                    </a:ext>
                  </a:extLst>
                </a:gridCol>
                <a:gridCol w="1689551">
                  <a:extLst>
                    <a:ext uri="{9D8B030D-6E8A-4147-A177-3AD203B41FA5}">
                      <a16:colId xmlns:a16="http://schemas.microsoft.com/office/drawing/2014/main" val="2899464677"/>
                    </a:ext>
                  </a:extLst>
                </a:gridCol>
              </a:tblGrid>
              <a:tr h="687342">
                <a:tc gridSpan="6"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en-GB" sz="2400" b="1">
                          <a:solidFill>
                            <a:schemeClr val="tx1"/>
                          </a:solidFill>
                          <a:effectLst/>
                        </a:rPr>
                        <a:t>Notification Type</a:t>
                      </a:r>
                      <a:endParaRPr lang="en-GB" sz="2400" b="1" i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0516" marR="60516" marT="30258" marB="30258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60516" marR="60516" marT="30258" marB="30258"/>
                </a:tc>
                <a:tc hMerge="1">
                  <a:txBody>
                    <a:bodyPr/>
                    <a:lstStyle/>
                    <a:p>
                      <a:pPr algn="l" fontAlgn="base">
                        <a:lnSpc>
                          <a:spcPts val="2175"/>
                        </a:lnSpc>
                      </a:pPr>
                      <a:endParaRPr lang="en-GB" sz="12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60516" marR="60516" marT="30258" marB="30258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47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N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ase">
                        <a:lnSpc>
                          <a:spcPts val="2175"/>
                        </a:lnSpc>
                      </a:pPr>
                      <a:endParaRPr lang="en-NZ" sz="12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60516" marR="60516" marT="30258" marB="30258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479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8353419"/>
                  </a:ext>
                </a:extLst>
              </a:tr>
              <a:tr h="1352669">
                <a:tc>
                  <a:txBody>
                    <a:bodyPr/>
                    <a:lstStyle/>
                    <a:p>
                      <a:pPr algn="l" fontAlgn="auto">
                        <a:lnSpc>
                          <a:spcPts val="2175"/>
                        </a:lnSpc>
                      </a:pPr>
                      <a:r>
                        <a:rPr lang="en-NZ" sz="1200" b="1">
                          <a:solidFill>
                            <a:srgbClr val="FFFFFF"/>
                          </a:solidFill>
                          <a:effectLst/>
                        </a:rPr>
                        <a:t>​</a:t>
                      </a:r>
                      <a:endParaRPr lang="en-NZ" sz="1200" b="1" i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16" marR="60516" marT="30258" marB="30258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en-GB" sz="2000" b="1">
                          <a:solidFill>
                            <a:schemeClr val="tx1"/>
                          </a:solidFill>
                          <a:effectLst/>
                        </a:rPr>
                        <a:t>Advance notice of supply shortage</a:t>
                      </a:r>
                      <a:r>
                        <a:rPr lang="en-GB" sz="2000" b="1">
                          <a:solidFill>
                            <a:srgbClr val="FFFFFF"/>
                          </a:solidFill>
                          <a:effectLst/>
                        </a:rPr>
                        <a:t>​ </a:t>
                      </a:r>
                      <a:r>
                        <a:rPr lang="en-GB" sz="2000" b="1">
                          <a:solidFill>
                            <a:schemeClr val="tx1"/>
                          </a:solidFill>
                          <a:effectLst/>
                        </a:rPr>
                        <a:t>(CAN)</a:t>
                      </a:r>
                      <a:endParaRPr lang="en-GB" sz="2000" b="1" i="0">
                        <a:solidFill>
                          <a:schemeClr val="tx1"/>
                        </a:solidFill>
                        <a:effectLst/>
                        <a:latin typeface="+mj-lt"/>
                        <a:cs typeface="Calibri Light" panose="020F0302020204030204" pitchFamily="34" charset="0"/>
                      </a:endParaRPr>
                    </a:p>
                  </a:txBody>
                  <a:tcPr marL="60516" marR="60516" marT="30258" marB="30258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en-GB" sz="2000" b="1">
                          <a:solidFill>
                            <a:schemeClr val="tx1"/>
                          </a:solidFill>
                          <a:effectLst/>
                        </a:rPr>
                        <a:t>Formal declaration of supply shortage​ (CAN)</a:t>
                      </a:r>
                      <a:endParaRPr lang="en-GB" sz="2000" b="1" i="0">
                        <a:solidFill>
                          <a:schemeClr val="tx1"/>
                        </a:solidFill>
                        <a:effectLst/>
                        <a:latin typeface="+mn-lt"/>
                        <a:cs typeface="Calibri Light" panose="020F0302020204030204" pitchFamily="34" charset="0"/>
                      </a:endParaRPr>
                    </a:p>
                  </a:txBody>
                  <a:tcPr marL="60516" marR="60516" marT="30258" marB="30258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en-NZ" sz="2000" b="1">
                          <a:solidFill>
                            <a:schemeClr val="tx1"/>
                          </a:solidFill>
                          <a:effectLst/>
                        </a:rPr>
                        <a:t>Notice to reduce consumption</a:t>
                      </a:r>
                      <a:endParaRPr lang="en-NZ" sz="2000" b="1" i="0">
                        <a:solidFill>
                          <a:schemeClr val="tx1"/>
                        </a:solidFill>
                        <a:effectLst/>
                        <a:latin typeface="+mn-lt"/>
                        <a:cs typeface="Calibri Light" panose="020F0302020204030204" pitchFamily="34" charset="0"/>
                      </a:endParaRPr>
                    </a:p>
                  </a:txBody>
                  <a:tcPr marL="60516" marR="60516" marT="30258" marB="30258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en-NZ" sz="2000" b="1">
                          <a:solidFill>
                            <a:schemeClr val="tx1"/>
                          </a:solidFill>
                          <a:effectLst/>
                        </a:rPr>
                        <a:t>GXP demand forecast with reductions</a:t>
                      </a:r>
                      <a:endParaRPr lang="en-NZ" sz="2000" b="1" i="0">
                        <a:solidFill>
                          <a:schemeClr val="tx1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60516" marR="60516" marT="30258" marB="30258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en-NZ" sz="2000" b="1">
                          <a:solidFill>
                            <a:schemeClr val="tx1"/>
                          </a:solidFill>
                          <a:effectLst/>
                        </a:rPr>
                        <a:t>Rolling outages                commence​</a:t>
                      </a:r>
                      <a:endParaRPr lang="en-NZ" sz="2000" b="1" i="0">
                        <a:solidFill>
                          <a:schemeClr val="tx1"/>
                        </a:solidFill>
                        <a:effectLst/>
                        <a:latin typeface="+mn-lt"/>
                        <a:cs typeface="Calibri Light" panose="020F0302020204030204" pitchFamily="34" charset="0"/>
                      </a:endParaRPr>
                    </a:p>
                  </a:txBody>
                  <a:tcPr marL="60516" marR="60516" marT="30258" marB="30258"/>
                </a:tc>
                <a:extLst>
                  <a:ext uri="{0D108BD9-81ED-4DB2-BD59-A6C34878D82A}">
                    <a16:rowId xmlns:a16="http://schemas.microsoft.com/office/drawing/2014/main" val="2290210514"/>
                  </a:ext>
                </a:extLst>
              </a:tr>
              <a:tr h="711801">
                <a:tc>
                  <a:txBody>
                    <a:bodyPr/>
                    <a:lstStyle/>
                    <a:p>
                      <a:pPr algn="l" fontAlgn="auto">
                        <a:lnSpc>
                          <a:spcPts val="2175"/>
                        </a:lnSpc>
                      </a:pPr>
                      <a:r>
                        <a:rPr lang="en-NZ" sz="1800" b="0">
                          <a:solidFill>
                            <a:srgbClr val="000000"/>
                          </a:solidFill>
                          <a:effectLst/>
                        </a:rPr>
                        <a:t>​Day Number</a:t>
                      </a:r>
                      <a:endParaRPr lang="en-NZ" sz="1800" b="0" i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0516" marR="60516" marT="30258" marB="30258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en-NZ" sz="1800" b="0">
                          <a:solidFill>
                            <a:srgbClr val="000000"/>
                          </a:solidFill>
                          <a:effectLst/>
                        </a:rPr>
                        <a:t>Day 0​</a:t>
                      </a:r>
                      <a:endParaRPr lang="en-NZ" sz="1800" b="0" i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0516" marR="60516" marT="30258" marB="30258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en-NZ" sz="1800" b="0">
                          <a:solidFill>
                            <a:srgbClr val="000000"/>
                          </a:solidFill>
                          <a:effectLst/>
                        </a:rPr>
                        <a:t>Day 14​</a:t>
                      </a:r>
                      <a:endParaRPr lang="en-NZ" sz="1800" b="0" i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0516" marR="60516" marT="30258" marB="30258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en-NZ" sz="1800" b="0">
                          <a:solidFill>
                            <a:srgbClr val="000000"/>
                          </a:solidFill>
                          <a:effectLst/>
                        </a:rPr>
                        <a:t>Day 14</a:t>
                      </a:r>
                      <a:endParaRPr lang="en-NZ" sz="1800" b="0" i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0516" marR="60516" marT="30258" marB="30258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en-NZ" sz="1800" b="0">
                          <a:solidFill>
                            <a:schemeClr val="tx1"/>
                          </a:solidFill>
                          <a:effectLst/>
                        </a:rPr>
                        <a:t>Day 16-19</a:t>
                      </a:r>
                      <a:endParaRPr lang="en-NZ" sz="1800" b="0" i="0">
                        <a:solidFill>
                          <a:schemeClr val="tx1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60516" marR="60516" marT="30258" marB="30258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en-NZ" sz="1800" b="0">
                          <a:solidFill>
                            <a:srgbClr val="000000"/>
                          </a:solidFill>
                          <a:effectLst/>
                        </a:rPr>
                        <a:t>Day 23​</a:t>
                      </a:r>
                      <a:endParaRPr lang="en-NZ" sz="1800" b="0" i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0516" marR="60516" marT="30258" marB="30258"/>
                </a:tc>
                <a:extLst>
                  <a:ext uri="{0D108BD9-81ED-4DB2-BD59-A6C34878D82A}">
                    <a16:rowId xmlns:a16="http://schemas.microsoft.com/office/drawing/2014/main" val="2040878975"/>
                  </a:ext>
                </a:extLst>
              </a:tr>
              <a:tr h="711801">
                <a:tc>
                  <a:txBody>
                    <a:bodyPr/>
                    <a:lstStyle/>
                    <a:p>
                      <a:pPr algn="l" fontAlgn="base">
                        <a:lnSpc>
                          <a:spcPts val="2175"/>
                        </a:lnSpc>
                      </a:pPr>
                      <a:r>
                        <a:rPr lang="en-NZ" sz="1800" b="0">
                          <a:solidFill>
                            <a:srgbClr val="000000"/>
                          </a:solidFill>
                          <a:effectLst/>
                        </a:rPr>
                        <a:t>Scenario Date</a:t>
                      </a:r>
                      <a:endParaRPr lang="en-NZ" sz="1800" b="0" i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0516" marR="60516" marT="30258" marB="30258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en-NZ" sz="1800" b="0">
                          <a:solidFill>
                            <a:srgbClr val="000000"/>
                          </a:solidFill>
                          <a:effectLst/>
                        </a:rPr>
                        <a:t>20 July 2024​</a:t>
                      </a:r>
                      <a:endParaRPr lang="en-NZ" sz="1800" b="0" i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0516" marR="60516" marT="30258" marB="30258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en-NZ" sz="1800" b="0">
                          <a:solidFill>
                            <a:srgbClr val="000000"/>
                          </a:solidFill>
                          <a:effectLst/>
                        </a:rPr>
                        <a:t>3 August 2024​</a:t>
                      </a:r>
                      <a:endParaRPr lang="en-NZ" sz="1800" b="0" i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0516" marR="60516" marT="30258" marB="30258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en-NZ" sz="1800" b="0">
                          <a:solidFill>
                            <a:srgbClr val="000000"/>
                          </a:solidFill>
                          <a:effectLst/>
                        </a:rPr>
                        <a:t>3 August 2024</a:t>
                      </a:r>
                      <a:endParaRPr lang="en-NZ" sz="1800" b="0" i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0516" marR="60516" marT="30258" marB="30258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en-NZ" sz="1800" b="0">
                          <a:solidFill>
                            <a:schemeClr val="tx1"/>
                          </a:solidFill>
                          <a:effectLst/>
                        </a:rPr>
                        <a:t>5 August -          8 August 2024</a:t>
                      </a:r>
                      <a:endParaRPr lang="en-NZ" sz="1800" b="0" i="0">
                        <a:solidFill>
                          <a:schemeClr val="tx1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60516" marR="60516" marT="30258" marB="30258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en-NZ" sz="1800" b="0">
                          <a:solidFill>
                            <a:srgbClr val="000000"/>
                          </a:solidFill>
                          <a:effectLst/>
                        </a:rPr>
                        <a:t>12 August 2024​</a:t>
                      </a:r>
                      <a:endParaRPr lang="en-NZ" sz="1800" b="0" i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0516" marR="60516" marT="30258" marB="30258"/>
                </a:tc>
                <a:extLst>
                  <a:ext uri="{0D108BD9-81ED-4DB2-BD59-A6C34878D82A}">
                    <a16:rowId xmlns:a16="http://schemas.microsoft.com/office/drawing/2014/main" val="1221433002"/>
                  </a:ext>
                </a:extLst>
              </a:tr>
              <a:tr h="1352669">
                <a:tc>
                  <a:txBody>
                    <a:bodyPr/>
                    <a:lstStyle/>
                    <a:p>
                      <a:pPr algn="l" fontAlgn="base">
                        <a:lnSpc>
                          <a:spcPts val="2175"/>
                        </a:lnSpc>
                      </a:pPr>
                      <a:r>
                        <a:rPr lang="en-NZ" sz="1800" b="0">
                          <a:solidFill>
                            <a:srgbClr val="000000"/>
                          </a:solidFill>
                          <a:effectLst/>
                        </a:rPr>
                        <a:t>Actual Date</a:t>
                      </a:r>
                      <a:endParaRPr lang="en-NZ" sz="1800" b="0" i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0516" marR="60516" marT="30258" marB="30258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en-GB" sz="1800" b="0">
                          <a:solidFill>
                            <a:srgbClr val="000000"/>
                          </a:solidFill>
                          <a:effectLst/>
                        </a:rPr>
                        <a:t>18 March 2025​</a:t>
                      </a:r>
                    </a:p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en-GB" sz="1800" b="0">
                          <a:solidFill>
                            <a:srgbClr val="000000"/>
                          </a:solidFill>
                          <a:effectLst/>
                        </a:rPr>
                        <a:t>(this webinar)​</a:t>
                      </a:r>
                      <a:endParaRPr lang="en-GB" sz="1800" b="0" i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0516" marR="60516" marT="30258" marB="30258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en-GB" sz="1800" b="0">
                          <a:solidFill>
                            <a:srgbClr val="000000"/>
                          </a:solidFill>
                          <a:effectLst/>
                        </a:rPr>
                        <a:t>18 March 2025​</a:t>
                      </a:r>
                    </a:p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en-GB" sz="1800" b="0">
                          <a:solidFill>
                            <a:srgbClr val="000000"/>
                          </a:solidFill>
                          <a:effectLst/>
                        </a:rPr>
                        <a:t>(this webinar)​</a:t>
                      </a:r>
                      <a:endParaRPr lang="en-GB" sz="1800" b="0" i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0516" marR="60516" marT="30258" marB="30258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en-GB" sz="1800" b="0">
                          <a:solidFill>
                            <a:srgbClr val="000000"/>
                          </a:solidFill>
                          <a:effectLst/>
                        </a:rPr>
                        <a:t>18 March 2025 (this webinar)</a:t>
                      </a:r>
                      <a:endParaRPr lang="en-GB" sz="1800" b="0" i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0516" marR="60516" marT="30258" marB="30258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en-GB" sz="1800" b="0">
                          <a:solidFill>
                            <a:schemeClr val="tx1"/>
                          </a:solidFill>
                          <a:effectLst/>
                        </a:rPr>
                        <a:t>2 April 2025 (prior to Industry Exercise)</a:t>
                      </a:r>
                      <a:endParaRPr lang="en-GB" sz="1800" b="0" i="0">
                        <a:solidFill>
                          <a:schemeClr val="tx1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60516" marR="60516" marT="30258" marB="30258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en-GB" sz="1800" b="0">
                          <a:solidFill>
                            <a:srgbClr val="000000"/>
                          </a:solidFill>
                          <a:effectLst/>
                        </a:rPr>
                        <a:t>9 April 2025​</a:t>
                      </a:r>
                    </a:p>
                    <a:p>
                      <a:pPr algn="ctr" fontAlgn="base">
                        <a:lnSpc>
                          <a:spcPts val="2175"/>
                        </a:lnSpc>
                      </a:pPr>
                      <a:r>
                        <a:rPr lang="en-GB" sz="1800" b="0">
                          <a:solidFill>
                            <a:srgbClr val="000000"/>
                          </a:solidFill>
                          <a:effectLst/>
                        </a:rPr>
                        <a:t>(Industry Exercise)​</a:t>
                      </a:r>
                      <a:endParaRPr lang="en-GB" sz="1800" b="0" i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0516" marR="60516" marT="30258" marB="30258"/>
                </a:tc>
                <a:extLst>
                  <a:ext uri="{0D108BD9-81ED-4DB2-BD59-A6C34878D82A}">
                    <a16:rowId xmlns:a16="http://schemas.microsoft.com/office/drawing/2014/main" val="17135284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83906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ranspower Colours">
      <a:dk1>
        <a:srgbClr val="414041"/>
      </a:dk1>
      <a:lt1>
        <a:srgbClr val="FFFFFF"/>
      </a:lt1>
      <a:dk2>
        <a:srgbClr val="193E69"/>
      </a:dk2>
      <a:lt2>
        <a:srgbClr val="F0F0F0"/>
      </a:lt2>
      <a:accent1>
        <a:srgbClr val="00AEEF"/>
      </a:accent1>
      <a:accent2>
        <a:srgbClr val="49636F"/>
      </a:accent2>
      <a:accent3>
        <a:srgbClr val="9ACA3C"/>
      </a:accent3>
      <a:accent4>
        <a:srgbClr val="969FA7"/>
      </a:accent4>
      <a:accent5>
        <a:srgbClr val="BE934F"/>
      </a:accent5>
      <a:accent6>
        <a:srgbClr val="038347"/>
      </a:accent6>
      <a:hlink>
        <a:srgbClr val="9C2036"/>
      </a:hlink>
      <a:folHlink>
        <a:srgbClr val="F8D1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anspower PowerPoint Template" id="{DACB4FF9-1A7D-495B-8073-0CDEF9DC02D6}" vid="{77B65FA9-C03E-4C7B-B167-028BDC474408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anspower_Powerpoint Template_05  -  Read-Only" id="{84997C73-C09D-48BB-8502-30024813D3B2}" vid="{0CA34A4A-4874-448F-80A1-7892C3468B52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Year xmlns="86e47bad-c7cf-4842-b46d-446d75fd6514">2025</Year>
    <_dlc_DocId xmlns="dc3431e2-2b9b-44e6-b078-2d2a336f0d18">TPDOC-428192152-29</_dlc_DocId>
    <_dlc_DocIdUrl xmlns="dc3431e2-2b9b-44e6-b078-2d2a336f0d18">
      <Url>https://transpowernz.sharepoint.com/sites/external/TP-EA/_layouts/15/DocIdRedir.aspx?ID=TPDOC-428192152-29</Url>
      <Description>TPDOC-428192152-29</Description>
    </_dlc_DocIdUrl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6D9D0B8CB87F64AA47734C62C282351" ma:contentTypeVersion="5" ma:contentTypeDescription="Create a new document." ma:contentTypeScope="" ma:versionID="add63fd7c8d83d3fe84e873750873d99">
  <xsd:schema xmlns:xsd="http://www.w3.org/2001/XMLSchema" xmlns:xs="http://www.w3.org/2001/XMLSchema" xmlns:p="http://schemas.microsoft.com/office/2006/metadata/properties" xmlns:ns2="dc3431e2-2b9b-44e6-b078-2d2a336f0d18" xmlns:ns3="86e47bad-c7cf-4842-b46d-446d75fd6514" targetNamespace="http://schemas.microsoft.com/office/2006/metadata/properties" ma:root="true" ma:fieldsID="6be5cc473556db5a721787b323399a8a" ns2:_="" ns3:_="">
    <xsd:import namespace="dc3431e2-2b9b-44e6-b078-2d2a336f0d18"/>
    <xsd:import namespace="86e47bad-c7cf-4842-b46d-446d75fd6514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Year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3431e2-2b9b-44e6-b078-2d2a336f0d1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e47bad-c7cf-4842-b46d-446d75fd6514" elementFormDefault="qualified">
    <xsd:import namespace="http://schemas.microsoft.com/office/2006/documentManagement/types"/>
    <xsd:import namespace="http://schemas.microsoft.com/office/infopath/2007/PartnerControls"/>
    <xsd:element name="Year" ma:index="11" nillable="true" ma:displayName="Year" ma:default="2024" ma:format="Dropdown" ma:internalName="Year">
      <xsd:simpleType>
        <xsd:restriction base="dms:Choice">
          <xsd:enumeration value="2024"/>
          <xsd:enumeration value="2025"/>
        </xsd:restriction>
      </xsd:simpleType>
    </xsd:element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964FD9E-B12A-4827-89FE-C945ED9C859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90B89BD-E58C-4306-B712-E5D4F4A7B081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DAF9104E-A88C-43A7-B628-B0E88E859E03}">
  <ds:schemaRefs>
    <ds:schemaRef ds:uri="http://schemas.microsoft.com/office/2006/metadata/properties"/>
    <ds:schemaRef ds:uri="dc3431e2-2b9b-44e6-b078-2d2a336f0d18"/>
    <ds:schemaRef ds:uri="86e47bad-c7cf-4842-b46d-446d75fd6514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www.w3.org/XML/1998/namespace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6A1E19D1-91B6-4AAF-8804-64CB265EFC6E}">
  <ds:schemaRefs>
    <ds:schemaRef ds:uri="86e47bad-c7cf-4842-b46d-446d75fd6514"/>
    <ds:schemaRef ds:uri="dc3431e2-2b9b-44e6-b078-2d2a336f0d1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2023 SOROP review</Template>
  <TotalTime>6</TotalTime>
  <Words>5836</Words>
  <Application>Microsoft Office PowerPoint</Application>
  <PresentationFormat>Widescreen</PresentationFormat>
  <Paragraphs>729</Paragraphs>
  <Slides>79</Slides>
  <Notes>79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79</vt:i4>
      </vt:variant>
    </vt:vector>
  </HeadingPairs>
  <TitlesOfParts>
    <vt:vector size="91" baseType="lpstr">
      <vt:lpstr>Aptos</vt:lpstr>
      <vt:lpstr>Aptos Display</vt:lpstr>
      <vt:lpstr>Arial</vt:lpstr>
      <vt:lpstr>Calibri</vt:lpstr>
      <vt:lpstr>Calibri Light</vt:lpstr>
      <vt:lpstr>Matter</vt:lpstr>
      <vt:lpstr>Segoe UI</vt:lpstr>
      <vt:lpstr>Symbol</vt:lpstr>
      <vt:lpstr>Wingdings</vt:lpstr>
      <vt:lpstr>Office Theme</vt:lpstr>
      <vt:lpstr>1_Office Theme</vt:lpstr>
      <vt:lpstr>3_Office Theme</vt:lpstr>
      <vt:lpstr>Industry Exercise 2025</vt:lpstr>
      <vt:lpstr>PowerPoint Presentation</vt:lpstr>
      <vt:lpstr>Industry Exercise 2025 – Overview</vt:lpstr>
      <vt:lpstr>Industry Exercise 2025 Structure</vt:lpstr>
      <vt:lpstr>Today’s agenda</vt:lpstr>
      <vt:lpstr>Rolling outage process recap Dean Eagle, Market Technical Specialist, Transpower</vt:lpstr>
      <vt:lpstr>Recap on the process</vt:lpstr>
      <vt:lpstr>An overview of the process</vt:lpstr>
      <vt:lpstr>Notification timeline</vt:lpstr>
      <vt:lpstr>PowerPoint Presentation</vt:lpstr>
      <vt:lpstr>Advanced notification of a supply shortage Dean Eagle, Market Technical Specialist, Transpower</vt:lpstr>
      <vt:lpstr>Advance Notification of a Supply Shortage</vt:lpstr>
      <vt:lpstr>Advance Notification of a Supply Shortage- Notice</vt:lpstr>
      <vt:lpstr>Advance Notification of a Supply Shortage - How did we get to this?</vt:lpstr>
      <vt:lpstr>PowerPoint Presentation</vt:lpstr>
      <vt:lpstr>Advanced notification of a supply shortage –communications considerations Nathan Green, Principal Advisor Corporate Communications</vt:lpstr>
      <vt:lpstr>Three layers to communications</vt:lpstr>
      <vt:lpstr>Refresh Official Conservation Campaign (OCC) messaging – and step up campaign</vt:lpstr>
      <vt:lpstr>Advance notice of supply shortage – what Transpower will do?</vt:lpstr>
      <vt:lpstr>Advance notice of supply shortage – Transpower messaging</vt:lpstr>
      <vt:lpstr>Advance notice of supply shortage – lines company/retailer considerations (1)</vt:lpstr>
      <vt:lpstr>Advance notice of supply shortage – lines company/retailer considerations (2)</vt:lpstr>
      <vt:lpstr>PowerPoint Presentation</vt:lpstr>
      <vt:lpstr>Supply Shortage Declaration Dean Eagle, Market Technical Specialist, Transpower</vt:lpstr>
      <vt:lpstr>Declaration of a Supply Shortage</vt:lpstr>
      <vt:lpstr>Declaration of Supply Shortage- Notice</vt:lpstr>
      <vt:lpstr>PowerPoint Presentation</vt:lpstr>
      <vt:lpstr>Direction to reduce consumption and savings targets Dean Eagle, Market Technical Specialist, Transpower</vt:lpstr>
      <vt:lpstr>Written direction to reduce consumption and savings targets </vt:lpstr>
      <vt:lpstr>Written direction to reduce consumption and savings targets </vt:lpstr>
      <vt:lpstr>Written direction to reduce consumption and savings targets </vt:lpstr>
      <vt:lpstr>Written direction to reduce consumption and savings targets </vt:lpstr>
      <vt:lpstr>Written direction to reduce consumption and savings targets </vt:lpstr>
      <vt:lpstr>PowerPoint Presentation</vt:lpstr>
      <vt:lpstr>Supply shortage declaration – communications considerations Nathan Green, Principal Advisor Corporate Communications, Transpower</vt:lpstr>
      <vt:lpstr>Declaration of supply shortage – what Transpower will do?</vt:lpstr>
      <vt:lpstr>Declaration of supply shortage – messaging</vt:lpstr>
      <vt:lpstr>Declaration of supply shortage - lines company/retailer considerations</vt:lpstr>
      <vt:lpstr>PowerPoint Presentation</vt:lpstr>
      <vt:lpstr>Providing us your GXP demand forecast &amp; rolling outage schedule Tim Connolly, Operations Manager, Transpower</vt:lpstr>
      <vt:lpstr>Information we require from Direct Connects </vt:lpstr>
      <vt:lpstr>Information we require from Lines Companies </vt:lpstr>
      <vt:lpstr>Additional information we require from you </vt:lpstr>
      <vt:lpstr>What we will do with this information </vt:lpstr>
      <vt:lpstr>NCC Rolling Outage Spreadsheet </vt:lpstr>
      <vt:lpstr>Operational communication</vt:lpstr>
      <vt:lpstr>PowerPoint Presentation</vt:lpstr>
      <vt:lpstr>What to expect during the exercise Matt Copland, Head of Grid &amp; Systems Operations Manager, Transpower Nathan Green, Principal Advisor Corporate Communications, Transpower Harrison Orr, Head of Resilience, RiskLogic </vt:lpstr>
      <vt:lpstr>Industry Exercise 2025 </vt:lpstr>
      <vt:lpstr>Who has registered to be involved?</vt:lpstr>
      <vt:lpstr>Exercise Structure</vt:lpstr>
      <vt:lpstr>Testing our operational response (1)</vt:lpstr>
      <vt:lpstr>Testing our operational response (2)</vt:lpstr>
      <vt:lpstr>Testing our communications response – ahead of exercise</vt:lpstr>
      <vt:lpstr>Testing our communications response – during exercise</vt:lpstr>
      <vt:lpstr>Industry Exercise 2025 – EIEP5A forms</vt:lpstr>
      <vt:lpstr>Industry Exercise 2025 – Workbook </vt:lpstr>
      <vt:lpstr>Industry Exercise 2025 – Workbook (phase 1)</vt:lpstr>
      <vt:lpstr>Industry Exercise 2025 – Social media simulator </vt:lpstr>
      <vt:lpstr>Industry Exercise 2025 – Emails / other content </vt:lpstr>
      <vt:lpstr>Industry Exercise 2025 – Hot debrief / Survey </vt:lpstr>
      <vt:lpstr>Possible exercise interactions</vt:lpstr>
      <vt:lpstr>Exercise communication protocols</vt:lpstr>
      <vt:lpstr>PowerPoint Presentation</vt:lpstr>
      <vt:lpstr>Crisis Communications Tim Archer, Head of Communications, RiskLogic</vt:lpstr>
      <vt:lpstr>Crisis Communications Tim Archer, Head of Communications, RiskLogic</vt:lpstr>
      <vt:lpstr>Crisis Communications Tim Archer, Head of Communications, RiskLogic</vt:lpstr>
      <vt:lpstr>Crisis Communications Tim Archer, Head of Communications, RiskLogic</vt:lpstr>
      <vt:lpstr>Crisis Communications Tim Archer, Head of Communications, RiskLogic</vt:lpstr>
      <vt:lpstr>Crisis Communications Tim Archer, Head of Communications, RiskLogic</vt:lpstr>
      <vt:lpstr>Crisis Communications Tim Archer, Head of Communications, RiskLogic</vt:lpstr>
      <vt:lpstr>Crisis Communications Tim Archer, Head of Communications, RiskLogic</vt:lpstr>
      <vt:lpstr>Crisis Communications Tim Archer, Head of Communications, RiskLogic</vt:lpstr>
      <vt:lpstr>Crisis Communications Tim Archer, Head of Communications, RiskLogic</vt:lpstr>
      <vt:lpstr>Final wrap up, Close Matt Copland, Head of Grid &amp; Systems Operations Manager, Transpower </vt:lpstr>
      <vt:lpstr>Information required by 2 April</vt:lpstr>
      <vt:lpstr>Wrap up</vt:lpstr>
      <vt:lpstr>PowerPoint Presentation</vt:lpstr>
      <vt:lpstr>PowerPoint Presentation</vt:lpstr>
    </vt:vector>
  </TitlesOfParts>
  <Company>Transpower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System Operator Rolling Outage Plan (SOROP)   2023 Review</dc:title>
  <dc:creator>Dean Eagle</dc:creator>
  <cp:lastModifiedBy>Joseph Hornell</cp:lastModifiedBy>
  <cp:revision>2</cp:revision>
  <cp:lastPrinted>2025-03-17T19:29:26Z</cp:lastPrinted>
  <dcterms:created xsi:type="dcterms:W3CDTF">2023-08-01T22:52:31Z</dcterms:created>
  <dcterms:modified xsi:type="dcterms:W3CDTF">2025-03-25T02:39:16Z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ec504e64-2eb9-4143-98d1-ab3085e5d939_Enabled">
    <vt:lpwstr>true</vt:lpwstr>
  </property>
  <property fmtid="{D5CDD505-2E9C-101B-9397-08002B2CF9AE}" pid="3" name="MSIP_Label_ec504e64-2eb9-4143-98d1-ab3085e5d939_SetDate">
    <vt:lpwstr>2022-08-28T23:03:16Z</vt:lpwstr>
  </property>
  <property fmtid="{D5CDD505-2E9C-101B-9397-08002B2CF9AE}" pid="4" name="MSIP_Label_ec504e64-2eb9-4143-98d1-ab3085e5d939_Method">
    <vt:lpwstr>Standard</vt:lpwstr>
  </property>
  <property fmtid="{D5CDD505-2E9C-101B-9397-08002B2CF9AE}" pid="5" name="MSIP_Label_ec504e64-2eb9-4143-98d1-ab3085e5d939_Name">
    <vt:lpwstr>ec504e64-2eb9-4143-98d1-ab3085e5d939</vt:lpwstr>
  </property>
  <property fmtid="{D5CDD505-2E9C-101B-9397-08002B2CF9AE}" pid="6" name="MSIP_Label_ec504e64-2eb9-4143-98d1-ab3085e5d939_SiteId">
    <vt:lpwstr>cb644580-6519-46f6-a00f-5bac4352068f</vt:lpwstr>
  </property>
  <property fmtid="{D5CDD505-2E9C-101B-9397-08002B2CF9AE}" pid="7" name="MSIP_Label_ec504e64-2eb9-4143-98d1-ab3085e5d939_ActionId">
    <vt:lpwstr>69f63c06-42bc-4055-8d21-c722f51b147b</vt:lpwstr>
  </property>
  <property fmtid="{D5CDD505-2E9C-101B-9397-08002B2CF9AE}" pid="8" name="MSIP_Label_ec504e64-2eb9-4143-98d1-ab3085e5d939_ContentBits">
    <vt:lpwstr>0</vt:lpwstr>
  </property>
  <property fmtid="{D5CDD505-2E9C-101B-9397-08002B2CF9AE}" pid="9" name="BusinessFunctionL2">
    <vt:lpwstr>19;#Communications and Relationship Management|d39e3ad4-8dcf-47d9-85f4-42c512ecb032</vt:lpwstr>
  </property>
  <property fmtid="{D5CDD505-2E9C-101B-9397-08002B2CF9AE}" pid="10" name="ContentTypeId">
    <vt:lpwstr>0x01010036D9D0B8CB87F64AA47734C62C282351</vt:lpwstr>
  </property>
  <property fmtid="{D5CDD505-2E9C-101B-9397-08002B2CF9AE}" pid="11" name="SecurityClassification">
    <vt:lpwstr>15;#IN CONFIDENCE|2a299c00-b378-4eb4-a5f9-1e204b54aa0d</vt:lpwstr>
  </property>
  <property fmtid="{D5CDD505-2E9C-101B-9397-08002B2CF9AE}" pid="12" name="BusinessFunctionL3">
    <vt:lpwstr>20;#Corporate Communications Management|bd0e2c8e-a42f-4deb-89e1-dbd0a2589cb5</vt:lpwstr>
  </property>
  <property fmtid="{D5CDD505-2E9C-101B-9397-08002B2CF9AE}" pid="13" name="BusinessFunctionL1">
    <vt:lpwstr>18;#Business Enabling Functions|8541294b-f7d4-4e73-b011-435cbf2ea381</vt:lpwstr>
  </property>
  <property fmtid="{D5CDD505-2E9C-101B-9397-08002B2CF9AE}" pid="14" name="_dlc_DocIdItemGuid">
    <vt:lpwstr>21b29a8c-0737-48f6-80af-c8b7b09ab02a</vt:lpwstr>
  </property>
  <property fmtid="{D5CDD505-2E9C-101B-9397-08002B2CF9AE}" pid="15" name="Year">
    <vt:lpwstr>17;#2024|4c5438c9-fb06-44e9-93b4-494b36fcaa76</vt:lpwstr>
  </property>
  <property fmtid="{D5CDD505-2E9C-101B-9397-08002B2CF9AE}" pid="16" name="MSIP_Label_729a19d4-3005-49f1-9d8c-8924f528f29b_Enabled">
    <vt:lpwstr>true</vt:lpwstr>
  </property>
  <property fmtid="{D5CDD505-2E9C-101B-9397-08002B2CF9AE}" pid="17" name="MSIP_Label_729a19d4-3005-49f1-9d8c-8924f528f29b_ContentBits">
    <vt:lpwstr>2</vt:lpwstr>
  </property>
  <property fmtid="{D5CDD505-2E9C-101B-9397-08002B2CF9AE}" pid="18" name="MSIP_Label_729a19d4-3005-49f1-9d8c-8924f528f29b_SetDate">
    <vt:lpwstr>2025-03-07T04:10:18Z</vt:lpwstr>
  </property>
  <property fmtid="{D5CDD505-2E9C-101B-9397-08002B2CF9AE}" pid="19" name="MSIP_Label_729a19d4-3005-49f1-9d8c-8924f528f29b_ActionId">
    <vt:lpwstr>cda8572f-cc4e-4ac7-9b84-3228dfd7fa43</vt:lpwstr>
  </property>
  <property fmtid="{D5CDD505-2E9C-101B-9397-08002B2CF9AE}" pid="20" name="MSIP_Label_729a19d4-3005-49f1-9d8c-8924f528f29b_Name">
    <vt:lpwstr>Organisation</vt:lpwstr>
  </property>
  <property fmtid="{D5CDD505-2E9C-101B-9397-08002B2CF9AE}" pid="21" name="ClassificationContentMarkingFooterText">
    <vt:lpwstr>IN-CONFIDENCE: ORGANISATION</vt:lpwstr>
  </property>
  <property fmtid="{D5CDD505-2E9C-101B-9397-08002B2CF9AE}" pid="22" name="MSIP_Label_729a19d4-3005-49f1-9d8c-8924f528f29b_SiteId">
    <vt:lpwstr>01ce6efc-7935-414f-b831-2b1d356f92e4</vt:lpwstr>
  </property>
  <property fmtid="{D5CDD505-2E9C-101B-9397-08002B2CF9AE}" pid="23" name="ClassificationContentMarkingFooterLocations">
    <vt:lpwstr>Office Theme:8\1_Office Theme:8\2_Office Theme:7</vt:lpwstr>
  </property>
  <property fmtid="{D5CDD505-2E9C-101B-9397-08002B2CF9AE}" pid="24" name="MSIP_Label_729a19d4-3005-49f1-9d8c-8924f528f29b_Method">
    <vt:lpwstr>Standard</vt:lpwstr>
  </property>
  <property fmtid="{D5CDD505-2E9C-101B-9397-08002B2CF9AE}" pid="25" name="MSIP_Label_729a19d4-3005-49f1-9d8c-8924f528f29b_Tag">
    <vt:lpwstr>10, 3, 0, 1</vt:lpwstr>
  </property>
</Properties>
</file>